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57" r:id="rId3"/>
    <p:sldId id="259" r:id="rId4"/>
    <p:sldId id="260" r:id="rId5"/>
    <p:sldId id="261" r:id="rId6"/>
    <p:sldId id="263" r:id="rId7"/>
    <p:sldId id="264" r:id="rId8"/>
    <p:sldId id="268" r:id="rId9"/>
    <p:sldId id="267" r:id="rId10"/>
    <p:sldId id="265" r:id="rId11"/>
    <p:sldId id="269" r:id="rId12"/>
    <p:sldId id="270" r:id="rId13"/>
    <p:sldId id="271" r:id="rId14"/>
    <p:sldId id="266" r:id="rId15"/>
    <p:sldId id="272" r:id="rId16"/>
    <p:sldId id="273" r:id="rId17"/>
    <p:sldId id="275" r:id="rId18"/>
    <p:sldId id="276" r:id="rId19"/>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75" d="100"/>
          <a:sy n="7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72DD45B1-F69E-46B5-9154-9BAD3270E4A4}" type="datetimeFigureOut">
              <a:rPr lang="it-IT"/>
              <a:pPr>
                <a:defRPr/>
              </a:pPr>
              <a:t>03/12/2013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E96C93E-5D17-48A0-AEB3-90454A929BF5}"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926FE3C-B619-447F-9B8C-5047A1ACC823}" type="datetimeFigureOut">
              <a:rPr lang="it-IT"/>
              <a:pPr>
                <a:defRPr/>
              </a:pPr>
              <a:t>03/12/2013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0CADB81-6A2A-4553-A3B1-72850029CEC6}"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5401774-C4FF-49E2-8C87-CB29CFF294B7}" type="datetimeFigureOut">
              <a:rPr lang="it-IT"/>
              <a:pPr>
                <a:defRPr/>
              </a:pPr>
              <a:t>03/12/2013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273B994-2440-4618-9FCF-B1A7053340DB}"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23C52665-25CC-4112-A779-2C970752E66A}" type="datetimeFigureOut">
              <a:rPr lang="it-IT"/>
              <a:pPr>
                <a:defRPr/>
              </a:pPr>
              <a:t>03/12/2013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8BB125A-80F9-489D-B1EB-92BB6AF17929}"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fld id="{C7CFA337-03E7-4311-AFB6-4AD260BA69D0}" type="datetimeFigureOut">
              <a:rPr lang="it-IT"/>
              <a:pPr>
                <a:defRPr/>
              </a:pPr>
              <a:t>03/12/2013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E47F9AC-4F40-4E9C-BE4C-6AED80ACB2F7}"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110E6B99-50EE-467F-B5C7-90F9E2E4470E}" type="datetimeFigureOut">
              <a:rPr lang="it-IT"/>
              <a:pPr>
                <a:defRPr/>
              </a:pPr>
              <a:t>03/12/2013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6F1FE91-43AE-44BC-877A-5A525D9A73D2}"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4475DCFB-D2AB-4AC3-B67F-9CEE645D338C}" type="datetimeFigureOut">
              <a:rPr lang="it-IT"/>
              <a:pPr>
                <a:defRPr/>
              </a:pPr>
              <a:t>03/12/2013</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2F910A06-7E80-4BDF-B491-3BCB6B4BEB4A}"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fld id="{1377A750-A4DA-45AD-ABD2-8A3CF23DC8D1}" type="datetimeFigureOut">
              <a:rPr lang="it-IT"/>
              <a:pPr>
                <a:defRPr/>
              </a:pPr>
              <a:t>03/12/2013</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96B28954-AB0A-4F2C-A4CB-66A50F8D4154}"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3F4519D1-3398-4D7C-B462-D7D05FB259EB}" type="datetimeFigureOut">
              <a:rPr lang="it-IT"/>
              <a:pPr>
                <a:defRPr/>
              </a:pPr>
              <a:t>03/12/2013</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3EA16053-DE57-43D1-B15D-24B668482ECD}"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6FE8E04C-5115-4275-9B21-9372C5D022BB}" type="datetimeFigureOut">
              <a:rPr lang="it-IT"/>
              <a:pPr>
                <a:defRPr/>
              </a:pPr>
              <a:t>03/12/2013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88B7CB6-4BAD-4BC9-97C1-D2B73402EDBF}"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FFA45A5B-50A4-40FB-A04A-69967BD9C7F3}" type="datetimeFigureOut">
              <a:rPr lang="it-IT"/>
              <a:pPr>
                <a:defRPr/>
              </a:pPr>
              <a:t>03/12/2013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7BE1783-001F-40AF-9746-424704E16D15}"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8DB6B2A-FCF0-4DF3-BE72-C0656858D128}" type="datetimeFigureOut">
              <a:rPr lang="it-IT"/>
              <a:pPr>
                <a:defRPr/>
              </a:pPr>
              <a:t>03/12/2013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1096E4-15F7-455E-BECC-D55A1C60691C}"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pic>
        <p:nvPicPr>
          <p:cNvPr id="13314" name="Segnaposto contenuto 5" descr="DownloadedFile-1.jpeg"/>
          <p:cNvPicPr>
            <a:picLocks noGrp="1" noChangeAspect="1"/>
          </p:cNvPicPr>
          <p:nvPr>
            <p:ph sz="half" idx="1"/>
          </p:nvPr>
        </p:nvPicPr>
        <p:blipFill>
          <a:blip r:embed="rId2"/>
          <a:srcRect t="-40224" b="-40224"/>
          <a:stretch>
            <a:fillRect/>
          </a:stretch>
        </p:blipFill>
        <p:spPr/>
      </p:pic>
      <p:pic>
        <p:nvPicPr>
          <p:cNvPr id="13315" name="Segnaposto contenuto 6" descr="DownloadedFile.jpeg"/>
          <p:cNvPicPr>
            <a:picLocks noGrp="1" noChangeAspect="1"/>
          </p:cNvPicPr>
          <p:nvPr>
            <p:ph sz="half" idx="2"/>
          </p:nvPr>
        </p:nvPicPr>
        <p:blipFill>
          <a:blip r:embed="rId3"/>
          <a:srcRect t="-3354" b="-3354"/>
          <a:stretch>
            <a:fillRect/>
          </a:stretch>
        </p:blip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22530" name="Segnaposto contenuto 2"/>
          <p:cNvSpPr>
            <a:spLocks noGrp="1"/>
          </p:cNvSpPr>
          <p:nvPr>
            <p:ph sz="half" idx="1"/>
          </p:nvPr>
        </p:nvSpPr>
        <p:spPr/>
        <p:txBody>
          <a:bodyPr/>
          <a:lstStyle/>
          <a:p>
            <a:endParaRPr lang="it-IT" smtClean="0"/>
          </a:p>
          <a:p>
            <a:endParaRPr lang="it-IT" smtClean="0"/>
          </a:p>
          <a:p>
            <a:r>
              <a:rPr lang="it-IT" smtClean="0"/>
              <a:t>Roland Barthes, </a:t>
            </a:r>
            <a:r>
              <a:rPr lang="it-IT" i="1" smtClean="0"/>
              <a:t>Mythologies</a:t>
            </a:r>
            <a:r>
              <a:rPr lang="it-IT" smtClean="0"/>
              <a:t> (1957) </a:t>
            </a:r>
          </a:p>
        </p:txBody>
      </p:sp>
      <p:pic>
        <p:nvPicPr>
          <p:cNvPr id="22531" name="Segnaposto contenuto 4" descr="DownloadedFile.jpeg"/>
          <p:cNvPicPr>
            <a:picLocks noGrp="1" noChangeAspect="1"/>
          </p:cNvPicPr>
          <p:nvPr>
            <p:ph sz="half" idx="2"/>
          </p:nvPr>
        </p:nvPicPr>
        <p:blipFill>
          <a:blip r:embed="rId2"/>
          <a:srcRect l="-24361" r="-24361"/>
          <a:stretch>
            <a:fillRect/>
          </a:stretch>
        </p:blip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23554" name="Segnaposto contenuto 3"/>
          <p:cNvSpPr>
            <a:spLocks noGrp="1"/>
          </p:cNvSpPr>
          <p:nvPr>
            <p:ph sz="half" idx="1"/>
          </p:nvPr>
        </p:nvSpPr>
        <p:spPr/>
        <p:txBody>
          <a:bodyPr/>
          <a:lstStyle/>
          <a:p>
            <a:endParaRPr lang="it-IT" smtClean="0"/>
          </a:p>
          <a:p>
            <a:endParaRPr lang="it-IT" smtClean="0"/>
          </a:p>
          <a:p>
            <a:r>
              <a:rPr lang="it-IT" smtClean="0"/>
              <a:t>Michel Foucault</a:t>
            </a:r>
          </a:p>
        </p:txBody>
      </p:sp>
      <p:pic>
        <p:nvPicPr>
          <p:cNvPr id="23555" name="Segnaposto contenuto 6" descr="DownloadedFile.jpeg"/>
          <p:cNvPicPr>
            <a:picLocks noGrp="1" noChangeAspect="1"/>
          </p:cNvPicPr>
          <p:nvPr>
            <p:ph sz="half" idx="2"/>
          </p:nvPr>
        </p:nvPicPr>
        <p:blipFill>
          <a:blip r:embed="rId2"/>
          <a:srcRect l="-17659" r="-17659"/>
          <a:stretch>
            <a:fillRect/>
          </a:stretch>
        </p:blip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24578" name="Segnaposto contenuto 2"/>
          <p:cNvSpPr>
            <a:spLocks noGrp="1"/>
          </p:cNvSpPr>
          <p:nvPr>
            <p:ph idx="1"/>
          </p:nvPr>
        </p:nvSpPr>
        <p:spPr/>
        <p:txBody>
          <a:bodyPr/>
          <a:lstStyle/>
          <a:p>
            <a:r>
              <a:rPr lang="it-IT" i="1" smtClean="0"/>
              <a:t>Madness and Civilization</a:t>
            </a:r>
            <a:r>
              <a:rPr lang="it-IT" smtClean="0"/>
              <a:t> (1961)</a:t>
            </a:r>
          </a:p>
          <a:p>
            <a:r>
              <a:rPr lang="it-IT" smtClean="0"/>
              <a:t> </a:t>
            </a:r>
            <a:r>
              <a:rPr lang="it-IT" i="1" smtClean="0"/>
              <a:t>The Birth of the Clinic </a:t>
            </a:r>
            <a:r>
              <a:rPr lang="it-IT" smtClean="0"/>
              <a:t>(1963)</a:t>
            </a:r>
          </a:p>
          <a:p>
            <a:r>
              <a:rPr lang="it-IT" smtClean="0"/>
              <a:t> </a:t>
            </a:r>
            <a:r>
              <a:rPr lang="it-IT" i="1" smtClean="0"/>
              <a:t>The Order of Things</a:t>
            </a:r>
            <a:r>
              <a:rPr lang="it-IT" smtClean="0"/>
              <a:t> (1966)</a:t>
            </a:r>
          </a:p>
          <a:p>
            <a:r>
              <a:rPr lang="it-IT" smtClean="0"/>
              <a:t> </a:t>
            </a:r>
            <a:r>
              <a:rPr lang="it-IT" i="1" smtClean="0"/>
              <a:t>Discipline and Punish</a:t>
            </a:r>
            <a:r>
              <a:rPr lang="it-IT" smtClean="0"/>
              <a:t> (1975)</a:t>
            </a:r>
          </a:p>
          <a:p>
            <a:r>
              <a:rPr lang="it-IT" smtClean="0"/>
              <a:t> </a:t>
            </a:r>
            <a:r>
              <a:rPr lang="it-IT" i="1" smtClean="0"/>
              <a:t>History of Sexuality</a:t>
            </a:r>
            <a:r>
              <a:rPr lang="it-IT" smtClean="0"/>
              <a:t> (1976)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25602" name="Segnaposto contenuto 2"/>
          <p:cNvSpPr>
            <a:spLocks noGrp="1"/>
          </p:cNvSpPr>
          <p:nvPr>
            <p:ph idx="1"/>
          </p:nvPr>
        </p:nvSpPr>
        <p:spPr/>
        <p:txBody>
          <a:bodyPr/>
          <a:lstStyle/>
          <a:p>
            <a:endParaRPr lang="it-IT" smtClean="0"/>
          </a:p>
          <a:p>
            <a:r>
              <a:rPr lang="it-IT" smtClean="0"/>
              <a:t>FRANTZ FANON</a:t>
            </a:r>
          </a:p>
          <a:p>
            <a:r>
              <a:rPr lang="it-IT" i="1" smtClean="0"/>
              <a:t>Peau Noire, Masques Blancs (1952)</a:t>
            </a:r>
          </a:p>
          <a:p>
            <a:r>
              <a:rPr lang="it-IT" i="1" smtClean="0"/>
              <a:t>Les Damnés de la Terre (1961)</a:t>
            </a:r>
            <a:endParaRPr lang="it-IT"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26626" name="Segnaposto contenuto 2"/>
          <p:cNvSpPr>
            <a:spLocks noGrp="1"/>
          </p:cNvSpPr>
          <p:nvPr>
            <p:ph idx="1"/>
          </p:nvPr>
        </p:nvSpPr>
        <p:spPr/>
        <p:txBody>
          <a:bodyPr/>
          <a:lstStyle/>
          <a:p>
            <a:pPr>
              <a:buFont typeface="Arial" charset="0"/>
              <a:buNone/>
            </a:pPr>
            <a:r>
              <a:rPr lang="it-IT" smtClean="0"/>
              <a:t>Bill Ashcroft, Gareth Griffiths e Helen Tiffin, che “The Empire Writes Back” (1989) </a:t>
            </a:r>
          </a:p>
          <a:p>
            <a:pPr>
              <a:buFont typeface="Arial" charset="0"/>
              <a:buNone/>
            </a:pPr>
            <a:r>
              <a:rPr lang="it-IT" smtClean="0"/>
              <a:t>Edward Said, </a:t>
            </a:r>
            <a:r>
              <a:rPr lang="it-IT" i="1" smtClean="0"/>
              <a:t>Orientalism</a:t>
            </a:r>
            <a:r>
              <a:rPr lang="it-IT" smtClean="0"/>
              <a:t> (1978)</a:t>
            </a:r>
          </a:p>
          <a:p>
            <a:pPr>
              <a:buFont typeface="Arial" charset="0"/>
              <a:buNone/>
            </a:pPr>
            <a:r>
              <a:rPr lang="it-IT" smtClean="0"/>
              <a:t>Gayatri Spivak , "Can The Subaltern Speak?”</a:t>
            </a:r>
          </a:p>
          <a:p>
            <a:pPr>
              <a:buFont typeface="Arial" charset="0"/>
              <a:buNone/>
            </a:pPr>
            <a:r>
              <a:rPr lang="it-IT" smtClean="0"/>
              <a:t> H.K. Bhabha </a:t>
            </a:r>
            <a:r>
              <a:rPr lang="it-IT" i="1" smtClean="0"/>
              <a:t>The Location of Culture</a:t>
            </a:r>
            <a:r>
              <a:rPr lang="it-IT" smtClean="0"/>
              <a:t> (1994),  </a:t>
            </a:r>
          </a:p>
          <a:p>
            <a:pPr>
              <a:buFont typeface="Arial" charset="0"/>
              <a:buNone/>
            </a:pPr>
            <a:r>
              <a:rPr lang="it-IT" smtClean="0"/>
              <a:t> </a:t>
            </a:r>
          </a:p>
          <a:p>
            <a:pPr>
              <a:buFont typeface="Arial" charset="0"/>
              <a:buNone/>
            </a:pPr>
            <a:endParaRPr lang="it-IT" smtClean="0"/>
          </a:p>
          <a:p>
            <a:pPr>
              <a:buFont typeface="Arial" charset="0"/>
              <a:buNone/>
            </a:pPr>
            <a:endParaRPr lang="it-IT"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27650" name="Segnaposto contenuto 2"/>
          <p:cNvSpPr>
            <a:spLocks noGrp="1"/>
          </p:cNvSpPr>
          <p:nvPr>
            <p:ph idx="1"/>
          </p:nvPr>
        </p:nvSpPr>
        <p:spPr/>
        <p:txBody>
          <a:bodyPr/>
          <a:lstStyle/>
          <a:p>
            <a:pPr>
              <a:buFont typeface="Arial" charset="0"/>
              <a:buNone/>
            </a:pPr>
            <a:endParaRPr lang="it-IT" smtClean="0"/>
          </a:p>
          <a:p>
            <a:pPr>
              <a:buFont typeface="Arial" charset="0"/>
              <a:buNone/>
            </a:pPr>
            <a:r>
              <a:rPr lang="it-IT" smtClean="0"/>
              <a:t>Virginia Woolf “A Room of One’s Own” (1929)</a:t>
            </a:r>
          </a:p>
          <a:p>
            <a:pPr>
              <a:buFont typeface="Arial" charset="0"/>
              <a:buNone/>
            </a:pPr>
            <a:r>
              <a:rPr lang="it-IT" smtClean="0"/>
              <a:t>Simone de Beauvoir, </a:t>
            </a:r>
            <a:r>
              <a:rPr lang="it-IT" i="1" smtClean="0"/>
              <a:t>Le Deuxième Sexe (1949)</a:t>
            </a:r>
            <a:endParaRPr lang="it-IT"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28674" name="Segnaposto contenuto 2"/>
          <p:cNvSpPr>
            <a:spLocks noGrp="1"/>
          </p:cNvSpPr>
          <p:nvPr>
            <p:ph idx="1"/>
          </p:nvPr>
        </p:nvSpPr>
        <p:spPr/>
        <p:txBody>
          <a:bodyPr/>
          <a:lstStyle/>
          <a:p>
            <a:pPr>
              <a:buFont typeface="Arial" charset="0"/>
              <a:buNone/>
            </a:pPr>
            <a:endParaRPr lang="it-IT" smtClean="0"/>
          </a:p>
          <a:p>
            <a:pPr>
              <a:buFont typeface="Arial" charset="0"/>
              <a:buNone/>
            </a:pPr>
            <a:r>
              <a:rPr lang="it-IT" smtClean="0"/>
              <a:t>Germaine Greer </a:t>
            </a:r>
            <a:r>
              <a:rPr lang="it-IT" i="1" smtClean="0"/>
              <a:t>The Female Eunuch</a:t>
            </a:r>
            <a:r>
              <a:rPr lang="it-IT" smtClean="0"/>
              <a:t> (1970),</a:t>
            </a:r>
          </a:p>
          <a:p>
            <a:pPr>
              <a:buFont typeface="Arial" charset="0"/>
              <a:buNone/>
            </a:pPr>
            <a:r>
              <a:rPr lang="it-IT" smtClean="0"/>
              <a:t> Eva Figes </a:t>
            </a:r>
            <a:r>
              <a:rPr lang="it-IT" i="1" smtClean="0"/>
              <a:t>Patriarchal Attitues</a:t>
            </a:r>
            <a:r>
              <a:rPr lang="it-IT" smtClean="0"/>
              <a:t> (1970)</a:t>
            </a:r>
          </a:p>
          <a:p>
            <a:pPr>
              <a:buFont typeface="Arial" charset="0"/>
              <a:buNone/>
            </a:pPr>
            <a:r>
              <a:rPr lang="it-IT" smtClean="0"/>
              <a:t> Kate Millett </a:t>
            </a:r>
            <a:r>
              <a:rPr lang="it-IT" i="1" smtClean="0"/>
              <a:t>Sexual Politics</a:t>
            </a:r>
            <a:r>
              <a:rPr lang="it-IT" smtClean="0"/>
              <a:t> (1971)</a:t>
            </a:r>
          </a:p>
          <a:p>
            <a:pPr>
              <a:buFont typeface="Arial" charset="0"/>
              <a:buNone/>
            </a:pPr>
            <a:r>
              <a:rPr lang="it-IT" smtClean="0"/>
              <a:t>Elaine Showalter  </a:t>
            </a:r>
            <a:r>
              <a:rPr lang="it-IT" i="1" smtClean="0"/>
              <a:t>A Literature of Their Own</a:t>
            </a:r>
            <a:r>
              <a:rPr lang="it-IT" smtClean="0"/>
              <a:t>  (1977)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3" name="Segnaposto contenuto 2"/>
          <p:cNvSpPr>
            <a:spLocks noGrp="1"/>
          </p:cNvSpPr>
          <p:nvPr>
            <p:ph idx="1"/>
          </p:nvPr>
        </p:nvSpPr>
        <p:spPr/>
        <p:txBody>
          <a:bodyPr rtlCol="0">
            <a:normAutofit fontScale="62500" lnSpcReduction="20000"/>
          </a:bodyPr>
          <a:lstStyle/>
          <a:p>
            <a:pPr algn="just" fontAlgn="auto">
              <a:spcAft>
                <a:spcPts val="0"/>
              </a:spcAft>
              <a:buFont typeface="Arial"/>
              <a:buChar char="•"/>
              <a:defRPr/>
            </a:pPr>
            <a:r>
              <a:rPr lang="en-US" dirty="0" err="1" smtClean="0"/>
              <a:t>Bashir</a:t>
            </a:r>
            <a:r>
              <a:rPr lang="en-US" dirty="0" smtClean="0"/>
              <a:t> </a:t>
            </a:r>
            <a:r>
              <a:rPr lang="en-US" dirty="0" err="1" smtClean="0"/>
              <a:t>Bashir</a:t>
            </a:r>
            <a:r>
              <a:rPr lang="en-US" dirty="0" smtClean="0"/>
              <a:t>, Will </a:t>
            </a:r>
            <a:r>
              <a:rPr lang="en-US" dirty="0" err="1" smtClean="0"/>
              <a:t>Kimlicka</a:t>
            </a:r>
            <a:r>
              <a:rPr lang="en-US" dirty="0" smtClean="0"/>
              <a:t> (eds.),</a:t>
            </a:r>
            <a:r>
              <a:rPr lang="en-US" i="1" dirty="0" smtClean="0"/>
              <a:t> The Politics of Reconciliation in Multicultural Societies</a:t>
            </a:r>
            <a:r>
              <a:rPr lang="en-US" dirty="0" smtClean="0"/>
              <a:t> (Oxford: Oxford University Press, 2008); Nathan Glazer, </a:t>
            </a:r>
            <a:r>
              <a:rPr lang="en-US" i="1" dirty="0" smtClean="0"/>
              <a:t>We are All </a:t>
            </a:r>
            <a:r>
              <a:rPr lang="en-US" i="1" dirty="0" err="1" smtClean="0"/>
              <a:t>Multiculturalist</a:t>
            </a:r>
            <a:r>
              <a:rPr lang="en-US" i="1" dirty="0" smtClean="0"/>
              <a:t> Now</a:t>
            </a:r>
            <a:r>
              <a:rPr lang="en-US" dirty="0" smtClean="0"/>
              <a:t> (Cambridge, MA: Harvard University Press, 1997); </a:t>
            </a:r>
            <a:r>
              <a:rPr lang="en-GB" dirty="0" smtClean="0"/>
              <a:t>David Theo Goldberg, </a:t>
            </a:r>
            <a:r>
              <a:rPr lang="en-GB" i="1" dirty="0" smtClean="0"/>
              <a:t>Multiculturalism: a Critical Reader</a:t>
            </a:r>
            <a:r>
              <a:rPr lang="en-GB" dirty="0" smtClean="0"/>
              <a:t> (Oxford: Basil Blackwell, 1994); </a:t>
            </a:r>
            <a:r>
              <a:rPr lang="en-US" dirty="0" smtClean="0"/>
              <a:t>Amy </a:t>
            </a:r>
            <a:r>
              <a:rPr lang="en-US" dirty="0" err="1" smtClean="0"/>
              <a:t>Gutmann</a:t>
            </a:r>
            <a:r>
              <a:rPr lang="en-US" dirty="0" smtClean="0"/>
              <a:t> (ed.), </a:t>
            </a:r>
            <a:r>
              <a:rPr lang="en-US" i="1" dirty="0" smtClean="0"/>
              <a:t>Multiculturalism and the "Politics of Recognition"</a:t>
            </a:r>
            <a:r>
              <a:rPr lang="en-US" dirty="0" smtClean="0"/>
              <a:t> (Princeton: Princeton University Press, 1994); Will </a:t>
            </a:r>
            <a:r>
              <a:rPr lang="en-US" dirty="0" err="1" smtClean="0"/>
              <a:t>Kymlicka</a:t>
            </a:r>
            <a:r>
              <a:rPr lang="en-US" dirty="0" smtClean="0"/>
              <a:t>, </a:t>
            </a:r>
            <a:r>
              <a:rPr lang="en-US" i="1" dirty="0" smtClean="0"/>
              <a:t>Multicultural Citizenship: A Liberal Theory of Minority Rights</a:t>
            </a:r>
            <a:r>
              <a:rPr lang="en-US" dirty="0" smtClean="0"/>
              <a:t> (Oxford: Oxford University Press, 1995); </a:t>
            </a:r>
            <a:r>
              <a:rPr lang="en-US" dirty="0" err="1" smtClean="0"/>
              <a:t>Tariq</a:t>
            </a:r>
            <a:r>
              <a:rPr lang="en-US" dirty="0" smtClean="0"/>
              <a:t> </a:t>
            </a:r>
            <a:r>
              <a:rPr lang="en-US" dirty="0" err="1" smtClean="0"/>
              <a:t>Modood</a:t>
            </a:r>
            <a:r>
              <a:rPr lang="en-US" dirty="0" smtClean="0"/>
              <a:t>, </a:t>
            </a:r>
            <a:r>
              <a:rPr lang="en-US" i="1" dirty="0" smtClean="0"/>
              <a:t>Multicultural Politics: Racism, Ethnicity, and Muslims in Britain, Edinburgh and Minnesota</a:t>
            </a:r>
            <a:r>
              <a:rPr lang="en-US" dirty="0" smtClean="0"/>
              <a:t> (Edinburgh: Edinburgh University Press, 2005); </a:t>
            </a:r>
            <a:r>
              <a:rPr lang="en-GB" dirty="0" err="1" smtClean="0"/>
              <a:t>Tariq</a:t>
            </a:r>
            <a:r>
              <a:rPr lang="en-GB" dirty="0" smtClean="0"/>
              <a:t> </a:t>
            </a:r>
            <a:r>
              <a:rPr lang="en-GB" dirty="0" err="1" smtClean="0"/>
              <a:t>Modood</a:t>
            </a:r>
            <a:r>
              <a:rPr lang="en-GB" dirty="0" smtClean="0"/>
              <a:t>, </a:t>
            </a:r>
            <a:r>
              <a:rPr lang="en-GB" i="1" dirty="0" smtClean="0"/>
              <a:t>Multiculturalism: a Civic Idea</a:t>
            </a:r>
            <a:r>
              <a:rPr lang="en-GB" dirty="0" smtClean="0"/>
              <a:t> (Cambridge: Polity Press, 2007); </a:t>
            </a:r>
            <a:r>
              <a:rPr lang="en-US" dirty="0" err="1" smtClean="0"/>
              <a:t>Bhikhu</a:t>
            </a:r>
            <a:r>
              <a:rPr lang="en-US" dirty="0" smtClean="0"/>
              <a:t> Parekh, </a:t>
            </a:r>
            <a:r>
              <a:rPr lang="en-US" i="1" dirty="0" smtClean="0"/>
              <a:t>Rethinking Multiculturalism; Cultural Diversity and Political Theory</a:t>
            </a:r>
            <a:r>
              <a:rPr lang="en-US" dirty="0" smtClean="0"/>
              <a:t> (London and Cambridge, MA: Macmillan and Harvard University Press, 2000); </a:t>
            </a:r>
            <a:r>
              <a:rPr lang="en-US" dirty="0" err="1" smtClean="0"/>
              <a:t>Omid</a:t>
            </a:r>
            <a:r>
              <a:rPr lang="en-US" dirty="0" smtClean="0"/>
              <a:t> </a:t>
            </a:r>
            <a:r>
              <a:rPr lang="en-US" dirty="0" err="1" smtClean="0"/>
              <a:t>Payrow</a:t>
            </a:r>
            <a:r>
              <a:rPr lang="en-US" dirty="0" smtClean="0"/>
              <a:t> </a:t>
            </a:r>
            <a:r>
              <a:rPr lang="en-US" dirty="0" err="1" smtClean="0"/>
              <a:t>Shabani</a:t>
            </a:r>
            <a:r>
              <a:rPr lang="en-US" dirty="0" smtClean="0"/>
              <a:t> (ed.), </a:t>
            </a:r>
            <a:r>
              <a:rPr lang="en-US" i="1" dirty="0" smtClean="0"/>
              <a:t>Multiculturalism and Law: A Critical Debate</a:t>
            </a:r>
            <a:r>
              <a:rPr lang="en-US" dirty="0" smtClean="0"/>
              <a:t> (Cardiff: University of Wales Press, 2007)</a:t>
            </a:r>
            <a:r>
              <a:rPr lang="en-GB" dirty="0" smtClean="0"/>
              <a:t>; Charles Taylor (ed.), </a:t>
            </a:r>
            <a:r>
              <a:rPr lang="en-GB" i="1" dirty="0" smtClean="0"/>
              <a:t>Multiculturalism</a:t>
            </a:r>
            <a:r>
              <a:rPr lang="en-GB" dirty="0" smtClean="0"/>
              <a:t> (Princeton: Princeton University Press, 1994); </a:t>
            </a:r>
            <a:r>
              <a:rPr lang="en-GB" dirty="0" err="1" smtClean="0"/>
              <a:t>Sienho</a:t>
            </a:r>
            <a:r>
              <a:rPr lang="en-GB" dirty="0" smtClean="0"/>
              <a:t> Yee and Jacques-</a:t>
            </a:r>
            <a:r>
              <a:rPr lang="en-GB" dirty="0" err="1" smtClean="0"/>
              <a:t>Yvan</a:t>
            </a:r>
            <a:r>
              <a:rPr lang="en-GB" dirty="0" smtClean="0"/>
              <a:t> Morin (eds.), </a:t>
            </a:r>
            <a:r>
              <a:rPr lang="en-GB" i="1" dirty="0" smtClean="0"/>
              <a:t>Multiculturalism and International Law</a:t>
            </a:r>
            <a:r>
              <a:rPr lang="en-GB" dirty="0" smtClean="0"/>
              <a:t> (Leiden: </a:t>
            </a:r>
            <a:r>
              <a:rPr lang="en-GB" dirty="0" err="1" smtClean="0"/>
              <a:t>Martinus</a:t>
            </a:r>
            <a:r>
              <a:rPr lang="en-GB" dirty="0" smtClean="0"/>
              <a:t> </a:t>
            </a:r>
            <a:r>
              <a:rPr lang="en-GB" dirty="0" err="1" smtClean="0"/>
              <a:t>Nijhoff</a:t>
            </a:r>
            <a:r>
              <a:rPr lang="en-GB" dirty="0" smtClean="0"/>
              <a:t> Publishers, 2009).</a:t>
            </a:r>
            <a:r>
              <a:rPr lang="it-IT" dirty="0" smtClean="0"/>
              <a:t> </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3" name="Segnaposto contenuto 2"/>
          <p:cNvSpPr>
            <a:spLocks noGrp="1"/>
          </p:cNvSpPr>
          <p:nvPr>
            <p:ph idx="1"/>
          </p:nvPr>
        </p:nvSpPr>
        <p:spPr/>
        <p:txBody>
          <a:bodyPr rtlCol="0">
            <a:normAutofit fontScale="85000" lnSpcReduction="20000"/>
          </a:bodyPr>
          <a:lstStyle/>
          <a:p>
            <a:pPr algn="just" fontAlgn="auto">
              <a:spcAft>
                <a:spcPts val="0"/>
              </a:spcAft>
              <a:buFont typeface="Arial"/>
              <a:buChar char="•"/>
              <a:defRPr/>
            </a:pPr>
            <a:r>
              <a:rPr lang="en-GB" dirty="0" smtClean="0"/>
              <a:t>It introduces into western nation-states a kind of ethno-religious mix that is relatively unusual for those states, especially for western European states [...] Secondly, it brings to bear notions of democratic citizenship and individual rights on the idea of a co-presence of ethnic and religious communities which goes well beyond the experience of pre-nation-state multiculturalism even if not necessarily approximating to the extent of institutionalized cultural plurality that was achieved by imperial states such as the Ottoman Empire.</a:t>
            </a:r>
            <a:endParaRPr lang="it-IT" dirty="0" smtClean="0"/>
          </a:p>
          <a:p>
            <a:pPr fontAlgn="auto">
              <a:spcAft>
                <a:spcPts val="0"/>
              </a:spcAft>
              <a:buFont typeface="Arial"/>
              <a:buChar char="•"/>
              <a:defRPr/>
            </a:pPr>
            <a:r>
              <a:rPr lang="en-GB" dirty="0" err="1" smtClean="0"/>
              <a:t>Modood</a:t>
            </a:r>
            <a:r>
              <a:rPr lang="en-GB" dirty="0" smtClean="0"/>
              <a:t>, </a:t>
            </a:r>
            <a:r>
              <a:rPr lang="en-GB" i="1" dirty="0" smtClean="0"/>
              <a:t>Multiculturalism: a Civic Idea</a:t>
            </a:r>
            <a:r>
              <a:rPr lang="en-GB" dirty="0" smtClean="0"/>
              <a:t>, 9.</a:t>
            </a:r>
            <a:endParaRPr lang="it-IT" dirty="0" smtClean="0"/>
          </a:p>
          <a:p>
            <a:pPr fontAlgn="auto">
              <a:spcAft>
                <a:spcPts val="0"/>
              </a:spcAft>
              <a:buFont typeface="Arial"/>
              <a:buChar char="•"/>
              <a:defRPr/>
            </a:pP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pic>
        <p:nvPicPr>
          <p:cNvPr id="14338" name="Segnaposto contenuto 5" descr="books.jpeg"/>
          <p:cNvPicPr>
            <a:picLocks noGrp="1" noChangeAspect="1"/>
          </p:cNvPicPr>
          <p:nvPr>
            <p:ph sz="half" idx="1"/>
          </p:nvPr>
        </p:nvPicPr>
        <p:blipFill>
          <a:blip r:embed="rId2"/>
          <a:srcRect l="-18318" r="-18318"/>
          <a:stretch>
            <a:fillRect/>
          </a:stretch>
        </p:blipFill>
        <p:spPr/>
      </p:pic>
      <p:pic>
        <p:nvPicPr>
          <p:cNvPr id="14339" name="Segnaposto contenuto 6" descr="DownloadedFile.jpeg"/>
          <p:cNvPicPr>
            <a:picLocks noGrp="1" noChangeAspect="1"/>
          </p:cNvPicPr>
          <p:nvPr>
            <p:ph sz="half" idx="2"/>
          </p:nvPr>
        </p:nvPicPr>
        <p:blipFill>
          <a:blip r:embed="rId3"/>
          <a:srcRect l="-9566" r="-9566"/>
          <a:stretch>
            <a:fillRect/>
          </a:stretch>
        </p:blip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3" name="Segnaposto contenuto 2"/>
          <p:cNvSpPr>
            <a:spLocks noGrp="1"/>
          </p:cNvSpPr>
          <p:nvPr>
            <p:ph idx="1"/>
          </p:nvPr>
        </p:nvSpPr>
        <p:spPr/>
        <p:txBody>
          <a:bodyPr rtlCol="0">
            <a:normAutofit fontScale="85000" lnSpcReduction="20000"/>
          </a:bodyPr>
          <a:lstStyle/>
          <a:p>
            <a:pPr algn="just" fontAlgn="auto">
              <a:spcAft>
                <a:spcPts val="0"/>
              </a:spcAft>
              <a:buFont typeface="Arial"/>
              <a:buChar char="•"/>
              <a:defRPr/>
            </a:pPr>
            <a:r>
              <a:rPr lang="en-GB" sz="3294" dirty="0" smtClean="0"/>
              <a:t>The problem of cultural studies is the difficult task of both acknowledging cultural and human differences and discovering means of creating culture and community where whatever people share with one another is not lost in acknowledged difference. In relation to literary criticism, the problem of cultural studies is the difficulty of linking literary and cultural works out of the neglect and </a:t>
            </a:r>
            <a:r>
              <a:rPr lang="en-GB" sz="3294" dirty="0" err="1" smtClean="0"/>
              <a:t>secondaryness</a:t>
            </a:r>
            <a:r>
              <a:rPr lang="en-GB" sz="3294" dirty="0" smtClean="0"/>
              <a:t> to which for all kinds of political and ideological reasons they had been condemned.</a:t>
            </a:r>
            <a:r>
              <a:rPr lang="it-IT" sz="3294" dirty="0" smtClean="0"/>
              <a:t> </a:t>
            </a:r>
            <a:r>
              <a:rPr lang="en-GB" sz="3294" dirty="0" smtClean="0"/>
              <a:t>Davis and  </a:t>
            </a:r>
            <a:r>
              <a:rPr lang="en-GB" sz="3294" dirty="0" err="1" smtClean="0"/>
              <a:t>Schleifer</a:t>
            </a:r>
            <a:r>
              <a:rPr lang="en-GB" sz="3294" dirty="0" smtClean="0"/>
              <a:t>, </a:t>
            </a:r>
            <a:r>
              <a:rPr lang="en-GB" sz="3294" i="1" dirty="0" smtClean="0"/>
              <a:t>Contemporary Literary Theory. Literary and Cultural Studies</a:t>
            </a:r>
            <a:r>
              <a:rPr lang="en-GB" sz="3294" dirty="0" smtClean="0"/>
              <a:t>, 1994, p.599. </a:t>
            </a:r>
            <a:endParaRPr lang="it-IT" sz="3294" dirty="0" smtClean="0"/>
          </a:p>
          <a:p>
            <a:pPr fontAlgn="auto">
              <a:spcAft>
                <a:spcPts val="0"/>
              </a:spcAft>
              <a:buFont typeface="Arial"/>
              <a:buChar char="•"/>
              <a:defRPr/>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16386" name="Segnaposto contenuto 2"/>
          <p:cNvSpPr>
            <a:spLocks noGrp="1"/>
          </p:cNvSpPr>
          <p:nvPr>
            <p:ph idx="1"/>
          </p:nvPr>
        </p:nvSpPr>
        <p:spPr/>
        <p:txBody>
          <a:bodyPr/>
          <a:lstStyle/>
          <a:p>
            <a:pPr algn="just"/>
            <a:r>
              <a:rPr lang="en-GB" sz="2300" smtClean="0"/>
              <a:t>Cultural studies is an interdisciplinary, transdisciplinary, and sometimes counter-disciplinary field that operates in the tension between its tendencies to embrace both a broad, anthropological and more narrowly humanistic conception of culture. Unlike traditional anthropology, however, it has grown out of analyses of modern industrial societies. It is typically interpretative and evaluative in its methodologies, but unlike traditional humanism it rejects the exclusive equation of culture with high culture and argues that all forms of cultural production need to be studied in relation to other cultural practises and to social and historical structures. Cultural studies need to be studied in relation to other cultural practises and to social and historical structures. Cultural studies is thus committed to the study of the entire range of a society’s arts”</a:t>
            </a:r>
            <a:r>
              <a:rPr lang="it-IT" sz="2300" smtClean="0"/>
              <a:t> Grossberg, Nelson. Trichler, </a:t>
            </a:r>
            <a:r>
              <a:rPr lang="it-IT" sz="2300" i="1" smtClean="0"/>
              <a:t>Cultural Studies</a:t>
            </a:r>
            <a:r>
              <a:rPr lang="it-IT" sz="2300" smtClean="0"/>
              <a:t>, 1992, p. 4.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3" name="Segnaposto contenuto 2"/>
          <p:cNvSpPr>
            <a:spLocks noGrp="1"/>
          </p:cNvSpPr>
          <p:nvPr>
            <p:ph idx="1"/>
          </p:nvPr>
        </p:nvSpPr>
        <p:spPr/>
        <p:txBody>
          <a:bodyPr>
            <a:normAutofit/>
          </a:bodyPr>
          <a:lstStyle/>
          <a:p>
            <a:pPr algn="just">
              <a:lnSpc>
                <a:spcPct val="80000"/>
              </a:lnSpc>
            </a:pPr>
            <a:r>
              <a:rPr lang="en-GB" sz="2700" smtClean="0"/>
              <a:t>became a noun of ‘inner’ process, specialized to its presumed agencies in ‘intellectual life’ and ‘the arts’. It became also a noun of general process, specialized to its presumed configurations in ‘whole ways of life’. It played a crucial role in definitions of ‘the arts’ and ‘the humanities’, from the first sense. It played an equally crucial role in definitions of the ‘human sciences’ and the ‘social sciences’ in the second sense. Each tendency is ready to deny any proper use of the concept to the other, in spite of many attempts at reconciliation.</a:t>
            </a:r>
          </a:p>
          <a:p>
            <a:pPr algn="just">
              <a:lnSpc>
                <a:spcPct val="80000"/>
              </a:lnSpc>
            </a:pPr>
            <a:r>
              <a:rPr lang="en-GB" sz="2700" smtClean="0"/>
              <a:t>Raymond Williams, </a:t>
            </a:r>
            <a:r>
              <a:rPr lang="en-GB" sz="2700" i="1" smtClean="0"/>
              <a:t>Marxism and Literature</a:t>
            </a:r>
            <a:r>
              <a:rPr lang="en-GB" sz="2700" smtClean="0"/>
              <a:t>, p. 17</a:t>
            </a:r>
            <a:endParaRPr lang="it-IT" sz="2700" smtClean="0"/>
          </a:p>
          <a:p>
            <a:pPr>
              <a:lnSpc>
                <a:spcPct val="80000"/>
              </a:lnSpc>
            </a:pPr>
            <a:endParaRPr lang="it-IT" sz="27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pic>
        <p:nvPicPr>
          <p:cNvPr id="18434" name="Segnaposto contenuto 3" descr="DownloadedFile.jpeg"/>
          <p:cNvPicPr>
            <a:picLocks noGrp="1" noChangeAspect="1"/>
          </p:cNvPicPr>
          <p:nvPr>
            <p:ph idx="1"/>
          </p:nvPr>
        </p:nvPicPr>
        <p:blipFill>
          <a:blip r:embed="rId2"/>
          <a:srcRect l="-90161" r="-90161"/>
          <a:stretch>
            <a:fillRect/>
          </a:stretch>
        </p:blip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19458" name="Segnaposto contenuto 2"/>
          <p:cNvSpPr>
            <a:spLocks noGrp="1"/>
          </p:cNvSpPr>
          <p:nvPr>
            <p:ph idx="1"/>
          </p:nvPr>
        </p:nvSpPr>
        <p:spPr/>
        <p:txBody>
          <a:bodyPr/>
          <a:lstStyle/>
          <a:p>
            <a:r>
              <a:rPr lang="it-IT" smtClean="0"/>
              <a:t>Stuart Hall in “Cultural Studies:two Paradigms” (1980) </a:t>
            </a:r>
          </a:p>
          <a:p>
            <a:r>
              <a:rPr lang="it-IT" smtClean="0"/>
              <a:t>fase culturalista </a:t>
            </a:r>
          </a:p>
          <a:p>
            <a:r>
              <a:rPr lang="it-IT" smtClean="0"/>
              <a:t>fase strutturalista </a:t>
            </a:r>
          </a:p>
          <a:p>
            <a:endParaRPr lang="it-IT" smtClean="0"/>
          </a:p>
          <a:p>
            <a:endParaRPr lang="it-IT" smtClean="0"/>
          </a:p>
          <a:p>
            <a:r>
              <a:rPr lang="it-IT" smtClean="0"/>
              <a:t>Fase post-strutturalista o fase cultural-materialista</a:t>
            </a:r>
          </a:p>
          <a:p>
            <a:endParaRPr lang="it-IT"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20482" name="Segnaposto contenuto 2"/>
          <p:cNvSpPr>
            <a:spLocks noGrp="1"/>
          </p:cNvSpPr>
          <p:nvPr>
            <p:ph idx="1"/>
          </p:nvPr>
        </p:nvSpPr>
        <p:spPr/>
        <p:txBody>
          <a:bodyPr/>
          <a:lstStyle/>
          <a:p>
            <a:endParaRPr lang="en-GB" smtClean="0"/>
          </a:p>
          <a:p>
            <a:r>
              <a:rPr lang="en-GB" smtClean="0"/>
              <a:t>Richard Hoggart </a:t>
            </a:r>
            <a:r>
              <a:rPr lang="en-GB" i="1" smtClean="0"/>
              <a:t>The Uses of Literacy</a:t>
            </a:r>
            <a:r>
              <a:rPr lang="en-GB" smtClean="0"/>
              <a:t> (1957), Raymond Williams </a:t>
            </a:r>
            <a:r>
              <a:rPr lang="en-GB" i="1" smtClean="0"/>
              <a:t>Culture and Society</a:t>
            </a:r>
            <a:r>
              <a:rPr lang="en-GB" smtClean="0"/>
              <a:t> (1958), E.R. Thompson </a:t>
            </a:r>
            <a:r>
              <a:rPr lang="en-GB" i="1" smtClean="0"/>
              <a:t>The Making of The English Working Class</a:t>
            </a:r>
            <a:r>
              <a:rPr lang="it-IT" smtClean="0"/>
              <a:t> (1963)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dirty="0" smtClean="0"/>
              <a:t>CULTURAL STUDIES AND MULTICULTURALISM</a:t>
            </a:r>
            <a:endParaRPr lang="it-IT" dirty="0"/>
          </a:p>
        </p:txBody>
      </p:sp>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a:buChar char="•"/>
              <a:defRPr/>
            </a:pPr>
            <a:endParaRPr lang="it-IT" dirty="0" smtClean="0"/>
          </a:p>
          <a:p>
            <a:pPr fontAlgn="auto">
              <a:spcAft>
                <a:spcPts val="0"/>
              </a:spcAft>
              <a:buFont typeface="Arial"/>
              <a:buChar char="•"/>
              <a:defRPr/>
            </a:pPr>
            <a:r>
              <a:rPr lang="it-IT" dirty="0" smtClean="0"/>
              <a:t>Claude </a:t>
            </a:r>
            <a:r>
              <a:rPr lang="it-IT" dirty="0" err="1" smtClean="0"/>
              <a:t>Lévi-Strauss</a:t>
            </a:r>
            <a:r>
              <a:rPr lang="it-IT" dirty="0" smtClean="0"/>
              <a:t>,</a:t>
            </a:r>
            <a:r>
              <a:rPr lang="it-IT" i="1" dirty="0" smtClean="0"/>
              <a:t> </a:t>
            </a:r>
            <a:r>
              <a:rPr lang="it-IT" i="1" dirty="0" err="1" smtClean="0"/>
              <a:t>Anthropologie</a:t>
            </a:r>
            <a:r>
              <a:rPr lang="it-IT" i="1" dirty="0" smtClean="0"/>
              <a:t> </a:t>
            </a:r>
            <a:r>
              <a:rPr lang="it-IT" i="1" dirty="0" err="1" smtClean="0"/>
              <a:t>structurale</a:t>
            </a:r>
            <a:r>
              <a:rPr lang="it-IT" i="1" dirty="0" smtClean="0"/>
              <a:t> (1958)</a:t>
            </a:r>
          </a:p>
          <a:p>
            <a:pPr fontAlgn="auto">
              <a:spcAft>
                <a:spcPts val="0"/>
              </a:spcAft>
              <a:buFont typeface="Arial"/>
              <a:buChar char="•"/>
              <a:defRPr/>
            </a:pPr>
            <a:r>
              <a:rPr lang="it-IT" i="1" dirty="0" err="1" smtClean="0"/>
              <a:t>Anthropologie</a:t>
            </a:r>
            <a:r>
              <a:rPr lang="it-IT" i="1" dirty="0" smtClean="0"/>
              <a:t> </a:t>
            </a:r>
            <a:r>
              <a:rPr lang="it-IT" i="1" dirty="0" err="1" smtClean="0"/>
              <a:t>structurale</a:t>
            </a:r>
            <a:r>
              <a:rPr lang="it-IT" i="1" dirty="0" smtClean="0"/>
              <a:t> II (1972)</a:t>
            </a:r>
          </a:p>
          <a:p>
            <a:pPr fontAlgn="auto">
              <a:spcAft>
                <a:spcPts val="0"/>
              </a:spcAft>
              <a:buFont typeface="Arial"/>
              <a:buChar char="•"/>
              <a:defRPr/>
            </a:pPr>
            <a:r>
              <a:rPr lang="it-IT" i="1" dirty="0" err="1" smtClean="0"/>
              <a:t>Mythologiques</a:t>
            </a:r>
            <a:r>
              <a:rPr lang="it-IT" i="1" dirty="0" smtClean="0"/>
              <a:t> I. Le </a:t>
            </a:r>
            <a:r>
              <a:rPr lang="it-IT" i="1" dirty="0" err="1" smtClean="0"/>
              <a:t>cru</a:t>
            </a:r>
            <a:r>
              <a:rPr lang="it-IT" i="1" dirty="0" smtClean="0"/>
              <a:t> </a:t>
            </a:r>
            <a:r>
              <a:rPr lang="it-IT" i="1" dirty="0" err="1" smtClean="0"/>
              <a:t>et</a:t>
            </a:r>
            <a:r>
              <a:rPr lang="it-IT" i="1" dirty="0" smtClean="0"/>
              <a:t> le </a:t>
            </a:r>
            <a:r>
              <a:rPr lang="it-IT" i="1" dirty="0" err="1" smtClean="0"/>
              <a:t>cuit</a:t>
            </a:r>
            <a:r>
              <a:rPr lang="it-IT" i="1" dirty="0" smtClean="0"/>
              <a:t> (1964) </a:t>
            </a:r>
          </a:p>
          <a:p>
            <a:pPr fontAlgn="auto">
              <a:spcAft>
                <a:spcPts val="0"/>
              </a:spcAft>
              <a:buFont typeface="Arial"/>
              <a:buChar char="•"/>
              <a:defRPr/>
            </a:pPr>
            <a:r>
              <a:rPr lang="it-IT" i="1" dirty="0" err="1" smtClean="0"/>
              <a:t>Mythologiques</a:t>
            </a:r>
            <a:r>
              <a:rPr lang="it-IT" i="1" dirty="0" smtClean="0"/>
              <a:t> II. </a:t>
            </a:r>
            <a:r>
              <a:rPr lang="it-IT" i="1" dirty="0" err="1" smtClean="0"/>
              <a:t>Du</a:t>
            </a:r>
            <a:r>
              <a:rPr lang="it-IT" i="1" dirty="0" smtClean="0"/>
              <a:t> </a:t>
            </a:r>
            <a:r>
              <a:rPr lang="it-IT" i="1" dirty="0" err="1" smtClean="0"/>
              <a:t>miel</a:t>
            </a:r>
            <a:r>
              <a:rPr lang="it-IT" i="1" dirty="0" smtClean="0"/>
              <a:t> </a:t>
            </a:r>
            <a:r>
              <a:rPr lang="it-IT" i="1" dirty="0" err="1" smtClean="0"/>
              <a:t>aux</a:t>
            </a:r>
            <a:r>
              <a:rPr lang="it-IT" i="1" dirty="0" smtClean="0"/>
              <a:t> </a:t>
            </a:r>
            <a:r>
              <a:rPr lang="it-IT" i="1" dirty="0" err="1" smtClean="0"/>
              <a:t>cendres</a:t>
            </a:r>
            <a:r>
              <a:rPr lang="it-IT" i="1" dirty="0" smtClean="0"/>
              <a:t> (1967)</a:t>
            </a:r>
          </a:p>
          <a:p>
            <a:pPr fontAlgn="auto">
              <a:spcAft>
                <a:spcPts val="0"/>
              </a:spcAft>
              <a:buFont typeface="Arial"/>
              <a:buChar char="•"/>
              <a:defRPr/>
            </a:pPr>
            <a:r>
              <a:rPr lang="it-IT" i="1" dirty="0" err="1" smtClean="0"/>
              <a:t>Mythologiques</a:t>
            </a:r>
            <a:r>
              <a:rPr lang="it-IT" i="1" dirty="0" smtClean="0"/>
              <a:t> III. L'origine </a:t>
            </a:r>
            <a:r>
              <a:rPr lang="it-IT" i="1" dirty="0" err="1" smtClean="0"/>
              <a:t>des</a:t>
            </a:r>
            <a:r>
              <a:rPr lang="it-IT" i="1" dirty="0" smtClean="0"/>
              <a:t> </a:t>
            </a:r>
            <a:r>
              <a:rPr lang="it-IT" i="1" dirty="0" err="1" smtClean="0"/>
              <a:t>manières</a:t>
            </a:r>
            <a:r>
              <a:rPr lang="it-IT" i="1" dirty="0" smtClean="0"/>
              <a:t> de </a:t>
            </a:r>
            <a:r>
              <a:rPr lang="it-IT" i="1" dirty="0" err="1" smtClean="0"/>
              <a:t>table</a:t>
            </a:r>
            <a:r>
              <a:rPr lang="it-IT" i="1" dirty="0" smtClean="0"/>
              <a:t> (1968)</a:t>
            </a:r>
          </a:p>
          <a:p>
            <a:pPr fontAlgn="auto">
              <a:spcAft>
                <a:spcPts val="0"/>
              </a:spcAft>
              <a:buFont typeface="Arial"/>
              <a:buChar char="•"/>
              <a:defRPr/>
            </a:pPr>
            <a:r>
              <a:rPr lang="it-IT" i="1" dirty="0" err="1" smtClean="0"/>
              <a:t>Mythologiques</a:t>
            </a:r>
            <a:r>
              <a:rPr lang="it-IT" i="1" dirty="0" smtClean="0"/>
              <a:t> IV. L'</a:t>
            </a:r>
            <a:r>
              <a:rPr lang="it-IT" i="1" dirty="0" err="1" smtClean="0"/>
              <a:t>homme</a:t>
            </a:r>
            <a:r>
              <a:rPr lang="it-IT" i="1" dirty="0" smtClean="0"/>
              <a:t> </a:t>
            </a:r>
            <a:r>
              <a:rPr lang="it-IT" i="1" dirty="0" err="1" smtClean="0"/>
              <a:t>nu</a:t>
            </a:r>
            <a:r>
              <a:rPr lang="it-IT" i="1" dirty="0" smtClean="0"/>
              <a:t> (1971)</a:t>
            </a:r>
            <a:r>
              <a:rPr lang="it-IT" dirty="0" smtClean="0"/>
              <a:t> </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TotalTime>
  <Words>822</Words>
  <Application>Microsoft PowerPoint per Mac</Application>
  <PresentationFormat>On-screen Show (4:3)</PresentationFormat>
  <Paragraphs>68</Paragraphs>
  <Slides>18</Slides>
  <Notes>0</Notes>
  <HiddenSlides>0</HiddenSlides>
  <MMClips>0</MMClips>
  <ScaleCrop>false</ScaleCrop>
  <HeadingPairs>
    <vt:vector size="6" baseType="variant">
      <vt:variant>
        <vt:lpstr>Caratteri utilizzati</vt:lpstr>
      </vt:variant>
      <vt:variant>
        <vt:i4>2</vt:i4>
      </vt:variant>
      <vt:variant>
        <vt:lpstr>Modello struttura</vt:lpstr>
      </vt:variant>
      <vt:variant>
        <vt:i4>1</vt:i4>
      </vt:variant>
      <vt:variant>
        <vt:lpstr>Titoli diapositive</vt:lpstr>
      </vt:variant>
      <vt:variant>
        <vt:i4>18</vt:i4>
      </vt:variant>
    </vt:vector>
  </HeadingPairs>
  <TitlesOfParts>
    <vt:vector size="21" baseType="lpstr">
      <vt:lpstr>Calibri</vt:lpstr>
      <vt:lpstr>Arial</vt:lpstr>
      <vt:lpstr>Tema di Office</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lpstr>CULTURAL STUDIES AND MULTICULTURALISM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Chiara Battisti</dc:creator>
  <cp:lastModifiedBy>Chiara</cp:lastModifiedBy>
  <cp:revision>3</cp:revision>
  <dcterms:created xsi:type="dcterms:W3CDTF">2013-12-03T08:41:20Z</dcterms:created>
  <dcterms:modified xsi:type="dcterms:W3CDTF">2013-12-03T17:04:21Z</dcterms:modified>
</cp:coreProperties>
</file>