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71" autoAdjust="0"/>
  </p:normalViewPr>
  <p:slideViewPr>
    <p:cSldViewPr>
      <p:cViewPr>
        <p:scale>
          <a:sx n="100" d="100"/>
          <a:sy n="100" d="100"/>
        </p:scale>
        <p:origin x="-22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  <a:br>
              <a:rPr lang="it-IT" dirty="0" smtClean="0"/>
            </a:br>
            <a:r>
              <a:rPr lang="it-IT" dirty="0" smtClean="0"/>
              <a:t>PER GLI STUDI UMANISTICI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SEMPLIFICAZIONE </a:t>
            </a:r>
            <a:r>
              <a:rPr lang="it-IT" sz="2800" dirty="0" err="1" smtClean="0"/>
              <a:t>DI</a:t>
            </a:r>
            <a:r>
              <a:rPr lang="it-IT" sz="2800" dirty="0" smtClean="0"/>
              <a:t> FUNZIONI BOOLEANA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semplificare una funzione Booleana scritta in forma di mappa di </a:t>
            </a:r>
            <a:r>
              <a:rPr lang="it-IT" dirty="0" err="1" smtClean="0"/>
              <a:t>Karnaugh</a:t>
            </a:r>
            <a:r>
              <a:rPr lang="it-IT" dirty="0" smtClean="0"/>
              <a:t> si procede al raccoglimento di una delle sezioni ammissibili. </a:t>
            </a:r>
          </a:p>
          <a:p>
            <a:r>
              <a:rPr lang="it-IT" dirty="0" smtClean="0"/>
              <a:t>Per una funzione di tre variabili</a:t>
            </a:r>
          </a:p>
          <a:p>
            <a:pPr lvl="1"/>
            <a:r>
              <a:rPr lang="it-IT" dirty="0" smtClean="0"/>
              <a:t>Rettangoli 1x4;</a:t>
            </a:r>
          </a:p>
          <a:p>
            <a:pPr lvl="1"/>
            <a:r>
              <a:rPr lang="it-IT" dirty="0" smtClean="0"/>
              <a:t>Quadrati 2x2</a:t>
            </a:r>
          </a:p>
          <a:p>
            <a:pPr lvl="1"/>
            <a:r>
              <a:rPr lang="it-IT" dirty="0" smtClean="0"/>
              <a:t>Alcuni rettangoli 1x2 (quelli in cui una variabile risulta invariante)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SEMPLIFICAZIONI DIRETTE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3608" y="1772816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8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it-IT" sz="2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2699792" y="3356992"/>
            <a:ext cx="4536504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699792" y="4149080"/>
            <a:ext cx="4536504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699792" y="3356992"/>
            <a:ext cx="2160240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076056" y="3356992"/>
            <a:ext cx="2160240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699792" y="3356992"/>
            <a:ext cx="1008112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851920" y="3356992"/>
            <a:ext cx="1008112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5004048" y="3356992"/>
            <a:ext cx="1008112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6228184" y="3356992"/>
            <a:ext cx="1008112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2699792" y="3356992"/>
            <a:ext cx="2160240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5076056" y="3356992"/>
            <a:ext cx="2160240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699792" y="4149080"/>
            <a:ext cx="2160240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5076056" y="4149080"/>
            <a:ext cx="2160240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PERMUTAZIONI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Sono possibili anche gli accorpamenti di segmenti dello stesso tipo sopra illustrati dopo una permutazione di colonna, purché valga la regola base dell’accorpamento.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olidFill>
                  <a:srgbClr val="FF0000"/>
                </a:solidFill>
              </a:rPr>
              <a:t>REGOLA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ACCORPAMENTO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Due semicolonne o due semirighe (e per estensione, anche due colonne o due righe) si possono accorpare se e solo se almeno una variabile è invariante.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Nelle mappe ordine 3 non sono ammissibili gli accorpamenti di prima e quarta semicolonna e di seconda e terza.</a:t>
            </a:r>
          </a:p>
          <a:p>
            <a:pPr lvl="1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accorpamento va riscritto con le sole variabili invarianti, mentre le variabili che occorrono in modo completo vanno eliminate</a:t>
            </a:r>
          </a:p>
          <a:p>
            <a:r>
              <a:rPr lang="it-IT" dirty="0" smtClean="0"/>
              <a:t>Naturalmente, non sono ammissibili i raggruppamenti che non sono completi per una o più variabili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PRIMA VERSIONE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5076056" y="3212976"/>
            <a:ext cx="2160240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067944" y="4005064"/>
            <a:ext cx="720080" cy="56768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/>
        </p:nvGraphicFramePr>
        <p:xfrm>
          <a:off x="2987675" y="5013325"/>
          <a:ext cx="2217738" cy="792163"/>
        </p:xfrm>
        <a:graphic>
          <a:graphicData uri="http://schemas.openxmlformats.org/presentationml/2006/ole">
            <p:oleObj spid="_x0000_s2050" name="Equazione" r:id="rId3" imgW="7110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PRIMA VERSIONE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2987824" y="3284984"/>
            <a:ext cx="1872208" cy="50405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843808" y="3212976"/>
            <a:ext cx="720080" cy="129614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/>
        </p:nvGraphicFramePr>
        <p:xfrm>
          <a:off x="2908300" y="5053013"/>
          <a:ext cx="2376488" cy="712787"/>
        </p:xfrm>
        <a:graphic>
          <a:graphicData uri="http://schemas.openxmlformats.org/presentationml/2006/ole">
            <p:oleObj spid="_x0000_s3074" name="Equazione" r:id="rId3" imgW="761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NATURALMENTE</a:t>
            </a:r>
            <a:endParaRPr lang="it-IT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259632" y="2420888"/>
          <a:ext cx="6276066" cy="1656184"/>
        </p:xfrm>
        <a:graphic>
          <a:graphicData uri="http://schemas.openxmlformats.org/presentationml/2006/ole">
            <p:oleObj spid="_x0000_s4098" name="Equazione" r:id="rId3" imgW="18288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SEMPLIFICAZIONE ORDINE 4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55576" y="1268760"/>
          <a:ext cx="7416822" cy="4824534"/>
        </p:xfrm>
        <a:graphic>
          <a:graphicData uri="http://schemas.openxmlformats.org/drawingml/2006/table">
            <a:tbl>
              <a:tblPr/>
              <a:tblGrid>
                <a:gridCol w="1059546"/>
                <a:gridCol w="1059546"/>
                <a:gridCol w="1059546"/>
                <a:gridCol w="1059546"/>
                <a:gridCol w="1059546"/>
                <a:gridCol w="1059546"/>
                <a:gridCol w="1059546"/>
              </a:tblGrid>
              <a:tr h="8040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0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0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4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040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4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40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4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40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4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987824" y="2996952"/>
            <a:ext cx="1872208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5148064" y="4581128"/>
            <a:ext cx="1872208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879812" y="1628800"/>
          <a:ext cx="2700300" cy="720080"/>
        </p:xfrm>
        <a:graphic>
          <a:graphicData uri="http://schemas.openxmlformats.org/presentationml/2006/ole">
            <p:oleObj spid="_x0000_s5122" name="Equazione" r:id="rId3" imgW="7617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ESERCIZIO COMPLETO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Data la funzione tabulare qui sotto, compilare la mappa di </a:t>
            </a:r>
            <a:r>
              <a:rPr lang="it-IT" dirty="0" err="1" smtClean="0"/>
              <a:t>Karnaugh</a:t>
            </a:r>
            <a:r>
              <a:rPr lang="it-IT" dirty="0" smtClean="0"/>
              <a:t> ed effettuare la semplificazione. Poi costruire il circuito digitale che effettua il calcolo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915816" y="2564904"/>
          <a:ext cx="2438400" cy="358267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</a:tblGrid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A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B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C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1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F</a:t>
                      </a:r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401189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</a:t>
                      </a:r>
                    </a:p>
                    <a:p>
                      <a:r>
                        <a:rPr lang="it-IT" sz="1200" b="0" i="1" dirty="0" smtClean="0"/>
                        <a:t>INTRODUZIONE</a:t>
                      </a:r>
                      <a:r>
                        <a:rPr lang="it-IT" sz="1200" b="0" i="1" baseline="0" dirty="0" smtClean="0"/>
                        <a:t> AL CORSO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</a:t>
                      </a:r>
                      <a:r>
                        <a:rPr lang="it-IT" sz="1200" b="0" i="1" baseline="0" dirty="0" smtClean="0"/>
                        <a:t> CALCOLATORI 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ELETTRONICI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ELEMENTI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TEORIA DELL’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INFORMAZIONE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CIRCUITI DIGITALI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 CIRCUITI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GRAMMATICHE FORMALI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SULLE GRAMMATICHE REGOLARI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AUTOMI RICONOSCITORI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DESKTOP PUBLISHING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DOCUMENT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DOCUMENTI SUL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MAPPA </a:t>
            </a:r>
            <a:r>
              <a:rPr lang="it-IT" dirty="0" err="1" smtClean="0"/>
              <a:t>DI</a:t>
            </a:r>
            <a:r>
              <a:rPr lang="it-IT" dirty="0" smtClean="0"/>
              <a:t> KARNAUGH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987824" y="3284984"/>
            <a:ext cx="576064" cy="122413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5220072" y="3284984"/>
            <a:ext cx="1800200" cy="122413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ESPRESSIONE SEMPLIFICATA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6146" name="Equazione" r:id="rId3" imgW="914400" imgH="215640" progId="Equation.3">
              <p:embed/>
            </p:oleObj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3491880" y="1412776"/>
          <a:ext cx="1536171" cy="576064"/>
        </p:xfrm>
        <a:graphic>
          <a:graphicData uri="http://schemas.openxmlformats.org/presentationml/2006/ole">
            <p:oleObj spid="_x0000_s6147" name="Equazione" r:id="rId4" imgW="507960" imgH="190440" progId="Equation.3">
              <p:embed/>
            </p:oleObj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83568" y="2276872"/>
            <a:ext cx="2268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CIRCUITO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3212976"/>
            <a:ext cx="40957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ALTERNATIVA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4067944" y="3284984"/>
            <a:ext cx="576064" cy="122413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443288" y="5119688"/>
          <a:ext cx="1919287" cy="654050"/>
        </p:xfrm>
        <a:graphic>
          <a:graphicData uri="http://schemas.openxmlformats.org/presentationml/2006/ole">
            <p:oleObj spid="_x0000_s7170" name="Equazione" r:id="rId3" imgW="6346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VARIABILI BOOLEANE</a:t>
            </a:r>
          </a:p>
          <a:p>
            <a:r>
              <a:rPr lang="it-IT" dirty="0" smtClean="0"/>
              <a:t>FUNZIONI BOOLEANE</a:t>
            </a:r>
          </a:p>
          <a:p>
            <a:r>
              <a:rPr lang="it-IT" dirty="0" smtClean="0"/>
              <a:t>FORMA TABULARE </a:t>
            </a:r>
            <a:r>
              <a:rPr lang="it-IT" dirty="0" err="1" smtClean="0"/>
              <a:t>DI</a:t>
            </a:r>
            <a:r>
              <a:rPr lang="it-IT" dirty="0" smtClean="0"/>
              <a:t> UNA FUNZIONE BOOLEANA</a:t>
            </a:r>
          </a:p>
          <a:p>
            <a:r>
              <a:rPr lang="it-IT" dirty="0" smtClean="0"/>
              <a:t>MAPPE </a:t>
            </a:r>
            <a:r>
              <a:rPr lang="it-IT" dirty="0" err="1" smtClean="0"/>
              <a:t>DI</a:t>
            </a:r>
            <a:r>
              <a:rPr lang="it-IT" dirty="0" smtClean="0"/>
              <a:t> KARNAUGH</a:t>
            </a:r>
          </a:p>
          <a:p>
            <a:r>
              <a:rPr lang="it-IT" dirty="0" smtClean="0"/>
              <a:t>SEMPLIFICAZIONE </a:t>
            </a:r>
            <a:r>
              <a:rPr lang="it-IT" dirty="0" err="1" smtClean="0"/>
              <a:t>DI</a:t>
            </a:r>
            <a:r>
              <a:rPr lang="it-IT" dirty="0" smtClean="0"/>
              <a:t> FUNZIONI BOOLEANE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VARIABILI BOOLEANE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un sistema binario </a:t>
            </a:r>
            <a:r>
              <a:rPr lang="it-IT" dirty="0" err="1" smtClean="0"/>
              <a:t>B=</a:t>
            </a:r>
            <a:r>
              <a:rPr lang="it-IT" dirty="0" smtClean="0"/>
              <a:t>{0,1} si chiama variabile Booleana una funzione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		X:{X}</a:t>
            </a:r>
            <a:r>
              <a:rPr lang="it-IT" dirty="0" smtClean="0">
                <a:sym typeface="Symbol"/>
              </a:rPr>
              <a:t>B</a:t>
            </a:r>
            <a:br>
              <a:rPr lang="it-IT" dirty="0" smtClean="0">
                <a:sym typeface="Symbol"/>
              </a:rPr>
            </a:br>
            <a:endParaRPr lang="it-IT" dirty="0" smtClean="0">
              <a:sym typeface="Symbol"/>
            </a:endParaRPr>
          </a:p>
          <a:p>
            <a:r>
              <a:rPr lang="it-IT" dirty="0" smtClean="0">
                <a:sym typeface="Symbol"/>
              </a:rPr>
              <a:t>Le variabili Booleana si comportano come le variabili reali, ad esempio, e assumono un valore nel dominio di riferimento</a:t>
            </a:r>
          </a:p>
          <a:p>
            <a:r>
              <a:rPr lang="it-IT" dirty="0" smtClean="0">
                <a:sym typeface="Symbol"/>
              </a:rPr>
              <a:t>Le variabili reali assumono un valore reale, mentre quelle Booleane assumono un valore nel dominio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FUNZIONI BOOLEANE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funzione Booleana è una funzione che ad un vettore di variabili Booleane associa valori nel dominio Booleano</a:t>
            </a:r>
          </a:p>
          <a:p>
            <a:pPr>
              <a:buNone/>
            </a:pPr>
            <a:r>
              <a:rPr lang="it-IT" sz="2800" dirty="0" smtClean="0"/>
              <a:t>	</a:t>
            </a:r>
          </a:p>
          <a:p>
            <a:pPr>
              <a:buNone/>
            </a:pPr>
            <a:r>
              <a:rPr lang="it-IT" sz="2800" dirty="0" smtClean="0"/>
              <a:t>				</a:t>
            </a:r>
            <a:r>
              <a:rPr lang="it-IT" sz="4000" dirty="0" smtClean="0"/>
              <a:t>f:B</a:t>
            </a:r>
            <a:r>
              <a:rPr lang="it-IT" sz="4000" baseline="30000" dirty="0" smtClean="0"/>
              <a:t>n</a:t>
            </a:r>
            <a:r>
              <a:rPr lang="it-IT" sz="4000" dirty="0" smtClean="0">
                <a:sym typeface="Symbol"/>
              </a:rPr>
              <a:t>B</a:t>
            </a:r>
            <a:endParaRPr lang="it-IT" sz="2800" dirty="0" smtClean="0">
              <a:sym typeface="Symbol"/>
            </a:endParaRPr>
          </a:p>
          <a:p>
            <a:r>
              <a:rPr lang="it-IT" dirty="0" smtClean="0"/>
              <a:t>La forma di una funzione Booleana può essere espressa con una tabella</a:t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r>
              <a:rPr lang="it-IT" sz="4400" dirty="0" smtClean="0"/>
              <a:t>	</a:t>
            </a:r>
            <a:endParaRPr lang="it-IT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FORME TABULARI </a:t>
            </a:r>
            <a:r>
              <a:rPr lang="it-IT" sz="2400" dirty="0" err="1" smtClean="0"/>
              <a:t>DI</a:t>
            </a:r>
            <a:r>
              <a:rPr lang="it-IT" sz="2400" dirty="0" smtClean="0"/>
              <a:t> UNA FUNZIONE BOOLEANA</a:t>
            </a:r>
            <a:endParaRPr lang="it-IT" sz="2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755576" y="1340768"/>
          <a:ext cx="7618040" cy="49415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510"/>
                <a:gridCol w="1904510"/>
                <a:gridCol w="1904510"/>
                <a:gridCol w="1904510"/>
              </a:tblGrid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/>
                        <a:t>A</a:t>
                      </a:r>
                      <a:endParaRPr lang="it-IT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/>
                        <a:t>B</a:t>
                      </a:r>
                      <a:endParaRPr lang="it-IT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/>
                        <a:t>C</a:t>
                      </a:r>
                      <a:endParaRPr lang="it-IT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/>
                        <a:t>F</a:t>
                      </a:r>
                      <a:endParaRPr lang="it-IT" sz="2800" b="1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 CANONICA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417712"/>
          </a:xfrm>
        </p:spPr>
        <p:txBody>
          <a:bodyPr/>
          <a:lstStyle/>
          <a:p>
            <a:r>
              <a:rPr lang="it-IT" dirty="0" smtClean="0"/>
              <a:t>Data una forma tabulare delle espressioni Booleane ne possiamo ricavare la forma canonica </a:t>
            </a:r>
            <a:r>
              <a:rPr lang="it-IT" dirty="0" err="1" smtClean="0"/>
              <a:t>minterm</a:t>
            </a:r>
            <a:r>
              <a:rPr lang="it-IT" dirty="0" smtClean="0"/>
              <a:t> (o </a:t>
            </a:r>
            <a:r>
              <a:rPr lang="it-IT" dirty="0" err="1" smtClean="0"/>
              <a:t>maxterm</a:t>
            </a:r>
            <a:r>
              <a:rPr lang="it-IT" dirty="0" smtClean="0"/>
              <a:t> in teoria) come già illustrato precedentemente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/>
        </p:nvGraphicFramePr>
        <p:xfrm>
          <a:off x="755576" y="2852936"/>
          <a:ext cx="3456384" cy="3168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/>
                <a:gridCol w="864096"/>
                <a:gridCol w="864096"/>
                <a:gridCol w="864096"/>
              </a:tblGrid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A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B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C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F</a:t>
                      </a:r>
                      <a:endParaRPr lang="it-IT" sz="1600" b="1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4572000" y="4149080"/>
          <a:ext cx="3816424" cy="576064"/>
        </p:xfrm>
        <a:graphic>
          <a:graphicData uri="http://schemas.openxmlformats.org/presentationml/2006/ole">
            <p:oleObj spid="_x0000_s1026" name="Equazione" r:id="rId3" imgW="1346040" imgH="203040" progId="Equation.3">
              <p:embed/>
            </p:oleObj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5868144" y="371703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MINTERM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MAPPE </a:t>
            </a:r>
            <a:r>
              <a:rPr lang="it-IT" dirty="0" err="1" smtClean="0"/>
              <a:t>DI</a:t>
            </a:r>
            <a:r>
              <a:rPr lang="it-IT" dirty="0" smtClean="0"/>
              <a:t> KARNAUGH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mappa di </a:t>
            </a:r>
            <a:r>
              <a:rPr lang="it-IT" dirty="0" err="1" smtClean="0"/>
              <a:t>Karnaugh</a:t>
            </a:r>
            <a:r>
              <a:rPr lang="it-IT" dirty="0" smtClean="0"/>
              <a:t> è la forma tabulare di una funzione Booleana con almeno tre variabili in cui le righe o le colonne (o entrambe) vengono accorpate per produrre le combinazioni corrispondenti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3923928" y="306896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899592" y="1700808"/>
          <a:ext cx="2438400" cy="358267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</a:tblGrid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A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B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C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1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F</a:t>
                      </a:r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4860032" y="2492896"/>
          <a:ext cx="3271837" cy="1371600"/>
        </p:xfrm>
        <a:graphic>
          <a:graphicData uri="http://schemas.openxmlformats.org/drawingml/2006/table">
            <a:tbl>
              <a:tblPr/>
              <a:tblGrid>
                <a:gridCol w="609600"/>
                <a:gridCol w="223837"/>
                <a:gridCol w="609600"/>
                <a:gridCol w="609600"/>
                <a:gridCol w="609600"/>
                <a:gridCol w="609600"/>
              </a:tblGrid>
              <a:tr h="3429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8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it-IT" sz="2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736</Words>
  <Application>Microsoft Office PowerPoint</Application>
  <PresentationFormat>Presentazione su schermo (4:3)</PresentationFormat>
  <Paragraphs>420</Paragraphs>
  <Slides>23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5" baseType="lpstr">
      <vt:lpstr>Presentazione del lavoro del team</vt:lpstr>
      <vt:lpstr>Equazione</vt:lpstr>
      <vt:lpstr>INFORMATICA  PER GLI STUDI UMANISTICI</vt:lpstr>
      <vt:lpstr>INDICE</vt:lpstr>
      <vt:lpstr>AGENDA</vt:lpstr>
      <vt:lpstr>VARIABILI BOOLEANE</vt:lpstr>
      <vt:lpstr>FUNZIONI BOOLEANE</vt:lpstr>
      <vt:lpstr>FORME TABULARI DI UNA FUNZIONE BOOLEANA</vt:lpstr>
      <vt:lpstr>FORMA CANONICA</vt:lpstr>
      <vt:lpstr>MAPPE DI KARNAUGH</vt:lpstr>
      <vt:lpstr>ESEMPIO</vt:lpstr>
      <vt:lpstr>SEMPLIFICAZIONE DI FUNZIONI BOOLEANA</vt:lpstr>
      <vt:lpstr>SEMPLIFICAZIONI DIRETTE</vt:lpstr>
      <vt:lpstr>PERMUTAZIONI</vt:lpstr>
      <vt:lpstr>SEMPLIFICAZIONI</vt:lpstr>
      <vt:lpstr>ESEMPIO: PRIMA VERSIONE</vt:lpstr>
      <vt:lpstr>ESEMPIO: PRIMA VERSIONE</vt:lpstr>
      <vt:lpstr>NATURALMENTE</vt:lpstr>
      <vt:lpstr>SEMPLIFICAZIONE ORDINE 4</vt:lpstr>
      <vt:lpstr>RISULTATI</vt:lpstr>
      <vt:lpstr>UN ESERCIZIO COMPLETO</vt:lpstr>
      <vt:lpstr>MAPPA DI KARNAUGH</vt:lpstr>
      <vt:lpstr>SEMPLIFICAZIONE</vt:lpstr>
      <vt:lpstr>ESPRESSIONE SEMPLIFICATA</vt:lpstr>
      <vt:lpstr>ALTERNATIVA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2011-08-14T05:28:18Z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