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>
        <p:scale>
          <a:sx n="100" d="100"/>
          <a:sy n="100" d="100"/>
        </p:scale>
        <p:origin x="-21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br>
              <a:rPr lang="it-IT" dirty="0" smtClean="0"/>
            </a:br>
            <a:r>
              <a:rPr lang="it-IT" dirty="0" smtClean="0"/>
              <a:t>PER GLI STUDI UMANISTICI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ESPRESSIONE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NUMERI IN COMPLEMENTO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Porre in complemento ad uno i seguenti numeri</a:t>
            </a:r>
          </a:p>
          <a:p>
            <a:pPr lvl="1"/>
            <a:r>
              <a:rPr lang="it-IT" dirty="0" smtClean="0"/>
              <a:t>+119; +122; -113; -107</a:t>
            </a:r>
          </a:p>
          <a:p>
            <a:r>
              <a:rPr lang="it-IT" dirty="0" smtClean="0"/>
              <a:t>Porre in complemento a due i seguenti numeri</a:t>
            </a:r>
          </a:p>
          <a:p>
            <a:pPr lvl="1"/>
            <a:r>
              <a:rPr lang="it-IT" dirty="0" smtClean="0"/>
              <a:t>-999; -1324;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ESPRESSIONE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NUMERI IN COMPLEMENTO A 1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484784"/>
            <a:ext cx="408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RAPPRESENTAZIONE AD OTTO BIT</a:t>
            </a:r>
            <a:endParaRPr lang="it-IT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2483768" y="2132856"/>
          <a:ext cx="1656183" cy="3568001"/>
        </p:xfrm>
        <a:graphic>
          <a:graphicData uri="http://schemas.openxmlformats.org/drawingml/2006/table">
            <a:tbl>
              <a:tblPr/>
              <a:tblGrid>
                <a:gridCol w="720927"/>
                <a:gridCol w="467628"/>
                <a:gridCol w="467628"/>
              </a:tblGrid>
              <a:tr h="322852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52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9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39552" y="2132856"/>
          <a:ext cx="1656183" cy="3568001"/>
        </p:xfrm>
        <a:graphic>
          <a:graphicData uri="http://schemas.openxmlformats.org/drawingml/2006/table">
            <a:tbl>
              <a:tblPr/>
              <a:tblGrid>
                <a:gridCol w="720927"/>
                <a:gridCol w="467628"/>
                <a:gridCol w="467628"/>
              </a:tblGrid>
              <a:tr h="322852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52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728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914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4355976" y="2132856"/>
          <a:ext cx="1944215" cy="3672408"/>
        </p:xfrm>
        <a:graphic>
          <a:graphicData uri="http://schemas.openxmlformats.org/drawingml/2006/table">
            <a:tbl>
              <a:tblPr/>
              <a:tblGrid>
                <a:gridCol w="846305"/>
                <a:gridCol w="548955"/>
                <a:gridCol w="548955"/>
              </a:tblGrid>
              <a:tr h="350329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-113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29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6589464" y="2132858"/>
          <a:ext cx="2014985" cy="3672406"/>
        </p:xfrm>
        <a:graphic>
          <a:graphicData uri="http://schemas.openxmlformats.org/drawingml/2006/table">
            <a:tbl>
              <a:tblPr/>
              <a:tblGrid>
                <a:gridCol w="877111"/>
                <a:gridCol w="568937"/>
                <a:gridCol w="568937"/>
              </a:tblGrid>
              <a:tr h="350328">
                <a:tc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-107</a:t>
                      </a:r>
                      <a:endParaRPr lang="it-IT" sz="2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2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2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ESPRESSIONE </a:t>
            </a:r>
            <a:r>
              <a:rPr lang="it-IT" sz="2400" dirty="0" err="1" smtClean="0"/>
              <a:t>DI</a:t>
            </a:r>
            <a:r>
              <a:rPr lang="it-IT" sz="2400" dirty="0" smtClean="0"/>
              <a:t> NUMERI IN COMPLEMENTO A 2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484784"/>
            <a:ext cx="4079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RAPPRESENTAZIONE A DODICI BIT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619672" y="1988840"/>
          <a:ext cx="2182148" cy="4064004"/>
        </p:xfrm>
        <a:graphic>
          <a:graphicData uri="http://schemas.openxmlformats.org/drawingml/2006/table">
            <a:tbl>
              <a:tblPr/>
              <a:tblGrid>
                <a:gridCol w="740729"/>
                <a:gridCol w="480473"/>
                <a:gridCol w="480473"/>
                <a:gridCol w="480473"/>
              </a:tblGrid>
              <a:tr h="290286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-999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005" marR="5005" marT="50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238220" y="1957293"/>
          <a:ext cx="2350004" cy="4063995"/>
        </p:xfrm>
        <a:graphic>
          <a:graphicData uri="http://schemas.openxmlformats.org/drawingml/2006/table">
            <a:tbl>
              <a:tblPr/>
              <a:tblGrid>
                <a:gridCol w="797708"/>
                <a:gridCol w="517432"/>
                <a:gridCol w="517432"/>
                <a:gridCol w="517432"/>
              </a:tblGrid>
              <a:tr h="312615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-1324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662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390" marR="5390" marT="539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390" marR="5390" marT="53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SOMME IN COLONNA </a:t>
            </a:r>
            <a:r>
              <a:rPr lang="it-IT" dirty="0" err="1" smtClean="0"/>
              <a:t>DI</a:t>
            </a:r>
            <a:r>
              <a:rPr lang="it-IT" dirty="0" smtClean="0"/>
              <a:t> 2 NUMERI</a:t>
            </a:r>
          </a:p>
          <a:p>
            <a:r>
              <a:rPr lang="it-IT" dirty="0" smtClean="0"/>
              <a:t>SOMME IN COLONNA </a:t>
            </a:r>
            <a:r>
              <a:rPr lang="it-IT" dirty="0" err="1" smtClean="0"/>
              <a:t>DI</a:t>
            </a:r>
            <a:r>
              <a:rPr lang="it-IT" dirty="0" smtClean="0"/>
              <a:t> PIU’ </a:t>
            </a:r>
            <a:r>
              <a:rPr lang="it-IT" dirty="0" err="1" smtClean="0"/>
              <a:t>DI</a:t>
            </a:r>
            <a:r>
              <a:rPr lang="it-IT" dirty="0" smtClean="0"/>
              <a:t> 2 NUMERI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SOMMA </a:t>
            </a:r>
            <a:r>
              <a:rPr lang="it-IT" dirty="0" err="1" smtClean="0"/>
              <a:t>DI</a:t>
            </a:r>
            <a:r>
              <a:rPr lang="it-IT" dirty="0" smtClean="0"/>
              <a:t> DUE NUMERI IN BASE 2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1988840"/>
          <a:ext cx="6096000" cy="1418253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7275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75656" y="4293096"/>
          <a:ext cx="6096000" cy="1418253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7275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751"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20" marR="6220" marT="62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SOMMA </a:t>
            </a:r>
            <a:r>
              <a:rPr lang="it-IT" dirty="0" err="1" smtClean="0"/>
              <a:t>DI</a:t>
            </a:r>
            <a:r>
              <a:rPr lang="it-IT" dirty="0" smtClean="0"/>
              <a:t> DUE NUMERI IN BASE 2</a:t>
            </a: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899592" y="1844824"/>
          <a:ext cx="7416822" cy="4680277"/>
        </p:xfrm>
        <a:graphic>
          <a:graphicData uri="http://schemas.openxmlformats.org/drawingml/2006/table">
            <a:tbl>
              <a:tblPr/>
              <a:tblGrid>
                <a:gridCol w="607521"/>
                <a:gridCol w="607521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  <a:gridCol w="620178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201" marR="5201" marT="52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 BASE 2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1560" y="1412776"/>
          <a:ext cx="7776858" cy="3744414"/>
        </p:xfrm>
        <a:graphic>
          <a:graphicData uri="http://schemas.openxmlformats.org/drawingml/2006/table">
            <a:tbl>
              <a:tblPr/>
              <a:tblGrid>
                <a:gridCol w="451924"/>
                <a:gridCol w="451924"/>
                <a:gridCol w="451924"/>
                <a:gridCol w="451924"/>
                <a:gridCol w="451924"/>
                <a:gridCol w="451924"/>
                <a:gridCol w="451924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  <a:gridCol w="461339"/>
              </a:tblGrid>
              <a:tr h="558721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523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52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721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49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4963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90" marR="3690" marT="36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FISSA 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2368664"/>
          <a:ext cx="7560835" cy="2212464"/>
        </p:xfrm>
        <a:graphic>
          <a:graphicData uri="http://schemas.openxmlformats.org/drawingml/2006/table">
            <a:tbl>
              <a:tblPr/>
              <a:tblGrid>
                <a:gridCol w="532922"/>
                <a:gridCol w="532922"/>
                <a:gridCol w="532922"/>
                <a:gridCol w="532922"/>
                <a:gridCol w="532922"/>
                <a:gridCol w="544025"/>
                <a:gridCol w="544025"/>
                <a:gridCol w="544025"/>
                <a:gridCol w="544025"/>
                <a:gridCol w="544025"/>
                <a:gridCol w="544025"/>
                <a:gridCol w="544025"/>
                <a:gridCol w="544025"/>
                <a:gridCol w="544025"/>
              </a:tblGrid>
              <a:tr h="540060"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l" fontAlgn="b"/>
                      <a:endParaRPr lang="it-IT" sz="3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.</a:t>
                      </a:r>
                      <a:endParaRPr lang="it-IT" sz="3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3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3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476" marR="4476" marT="4476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METODO </a:t>
            </a:r>
          </a:p>
          <a:p>
            <a:pPr lvl="1"/>
            <a:r>
              <a:rPr lang="it-IT" dirty="0" smtClean="0"/>
              <a:t>L’idea base è di eseguire la somma delle mantisse e ottenere l’esponente dagli esponenti e dalla somma delle mantisse.</a:t>
            </a:r>
          </a:p>
          <a:p>
            <a:pPr lvl="1"/>
            <a:r>
              <a:rPr lang="it-IT" dirty="0" smtClean="0"/>
              <a:t>PASSO 1. 	ALLINEAMENTO</a:t>
            </a:r>
          </a:p>
          <a:p>
            <a:pPr lvl="1"/>
            <a:r>
              <a:rPr lang="it-IT" dirty="0" smtClean="0"/>
              <a:t>PASSO 2.	SOMMA DELLE MANTISSE</a:t>
            </a:r>
          </a:p>
          <a:p>
            <a:pPr lvl="1"/>
            <a:r>
              <a:rPr lang="it-IT" dirty="0" smtClean="0"/>
              <a:t>PASSO 3.	NORMALIZZAZIONE DELLE MANTISSE E DEGLI</a:t>
            </a:r>
            <a:br>
              <a:rPr lang="it-IT" dirty="0" smtClean="0"/>
            </a:br>
            <a:r>
              <a:rPr lang="it-IT" dirty="0" smtClean="0"/>
              <a:t> 		ESPONENTI</a:t>
            </a:r>
          </a:p>
          <a:p>
            <a:pPr lvl="1"/>
            <a:r>
              <a:rPr lang="it-IT" dirty="0" smtClean="0"/>
              <a:t>PASSO 4.	ARROTONDAMENTO DELLA MANTISSA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87538" indent="-1887538">
              <a:buNone/>
            </a:pPr>
            <a:r>
              <a:rPr lang="it-IT" dirty="0" smtClean="0"/>
              <a:t>Passo 1. 	Per sommare correttamente i due numeri, si deve allineare la virgola del numero che ha l'esponente più piccolo. Quindi il primo passo esegue lo scalamento a destra della mantissa del numero più piccolo, fino a che il suo esponente non coincide con quello del numero più grande.</a:t>
            </a:r>
          </a:p>
          <a:p>
            <a:pPr marL="1887538" indent="-1887538">
              <a:buNone/>
            </a:pPr>
            <a:endParaRPr lang="it-IT" dirty="0" smtClean="0"/>
          </a:p>
          <a:p>
            <a:pPr marL="1887538" indent="-1887538">
              <a:buNone/>
            </a:pPr>
            <a:r>
              <a:rPr lang="it-IT" dirty="0" smtClean="0"/>
              <a:t>Passo 2. 	Si esegue la somma delle mantisse.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</a:t>
                      </a:r>
                    </a:p>
                    <a:p>
                      <a:r>
                        <a:rPr lang="it-IT" sz="1200" b="0" i="1" dirty="0" smtClean="0"/>
                        <a:t>INTRODUZIONE</a:t>
                      </a:r>
                      <a:r>
                        <a:rPr lang="it-IT" sz="1200" b="0" i="1" baseline="0" dirty="0" smtClean="0"/>
                        <a:t> AL CORSO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ELEMENTI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TEORIA DELL’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INFORMAZIONE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5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85950" indent="-1885950">
              <a:buNone/>
            </a:pPr>
            <a:r>
              <a:rPr lang="it-IT" dirty="0" smtClean="0"/>
              <a:t>Passo 3. 	Se la somma ottenuta non è in notazione scientifica normalizzata è necessario correggerla. Quindi a valle della somma può essere necessario eseguire un suo scalamento per portarla alla forma normalizzata, con un opportuno aggiustamento dell'esponente. Ogni volta che l'esponente è incrementato o decrementato, si deve controllare se si è verificato un </a:t>
            </a:r>
            <a:r>
              <a:rPr lang="it-IT" dirty="0" err="1" smtClean="0"/>
              <a:t>overflow</a:t>
            </a:r>
            <a:r>
              <a:rPr lang="it-IT" dirty="0" smtClean="0"/>
              <a:t> o </a:t>
            </a:r>
            <a:r>
              <a:rPr lang="it-IT" dirty="0" err="1" smtClean="0"/>
              <a:t>underflow</a:t>
            </a:r>
            <a:r>
              <a:rPr lang="it-IT" dirty="0" smtClean="0"/>
              <a:t>, cioè ci si deve accertare che l'esponente continui ad essere rappresentabile all'interno del suo campo.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OPERAZIONI CON NUMERI IN VIRGOLA MOBILE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87538" indent="-1887538">
              <a:buNone/>
            </a:pPr>
            <a:r>
              <a:rPr lang="it-IT" dirty="0" smtClean="0"/>
              <a:t>Passo 4. 	Arrotondamento della mantissa: si tronca il numero se la cifra a destra del punto desiderato è compresa tra 0 e 4, e si somma 1 alla cifra se il numero a destra è compreso tra 5 e 9. Esiste un caso sfortunato per l'arrotondamento, consiste nel dover sommare un 1 ad una stringa di 9: la somma può non essere più normalizzata ed occorre eseguire di nuovo il passo 3.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NUMERI IN VIRGOLA MOBILE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816192"/>
          </a:xfrm>
        </p:spPr>
        <p:txBody>
          <a:bodyPr/>
          <a:lstStyle/>
          <a:p>
            <a:r>
              <a:rPr lang="it-IT" dirty="0" smtClean="0"/>
              <a:t>Usando una rappresentazione in complemento a 1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MANTISSA			-0.0011011</a:t>
            </a:r>
            <a:r>
              <a:rPr lang="it-IT" baseline="-25000" dirty="0" smtClean="0"/>
              <a:t>2</a:t>
            </a:r>
            <a:r>
              <a:rPr lang="it-IT" dirty="0" smtClean="0"/>
              <a:t>	= -0,2109375</a:t>
            </a:r>
            <a:r>
              <a:rPr lang="it-IT" baseline="-25000" dirty="0" smtClean="0"/>
              <a:t>10</a:t>
            </a:r>
            <a:endParaRPr lang="it-IT" dirty="0" smtClean="0"/>
          </a:p>
          <a:p>
            <a:r>
              <a:rPr lang="it-IT" dirty="0" smtClean="0"/>
              <a:t>ESPONENTE		+1001		= +9	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11560" y="2276871"/>
          <a:ext cx="8064895" cy="1352998"/>
        </p:xfrm>
        <a:graphic>
          <a:graphicData uri="http://schemas.openxmlformats.org/drawingml/2006/table">
            <a:tbl>
              <a:tblPr/>
              <a:tblGrid>
                <a:gridCol w="685767"/>
                <a:gridCol w="685767"/>
                <a:gridCol w="457178"/>
                <a:gridCol w="457178"/>
                <a:gridCol w="457178"/>
                <a:gridCol w="457178"/>
                <a:gridCol w="457178"/>
                <a:gridCol w="457178"/>
                <a:gridCol w="464320"/>
                <a:gridCol w="464320"/>
                <a:gridCol w="700053"/>
                <a:gridCol w="464320"/>
                <a:gridCol w="464320"/>
                <a:gridCol w="464320"/>
                <a:gridCol w="464320"/>
                <a:gridCol w="464320"/>
              </a:tblGrid>
              <a:tr h="15777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MANTISSA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ESPONENTE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045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BIT DEL SEGNO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PARTE INTERA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PARTE INTERA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BIT DEL SEGNO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ESPONENTE</a:t>
                      </a:r>
                    </a:p>
                  </a:txBody>
                  <a:tcPr marL="3928" marR="3928" marT="392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781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3928" marR="3928" marT="392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SOMMA </a:t>
            </a:r>
            <a:r>
              <a:rPr lang="it-IT" sz="2800" dirty="0" err="1" smtClean="0"/>
              <a:t>DI</a:t>
            </a:r>
            <a:r>
              <a:rPr lang="it-IT" sz="2800" dirty="0" smtClean="0"/>
              <a:t> NUMERI IN VIRGOLA MOBILE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  <a:r>
              <a:rPr lang="it-IT" dirty="0" err="1" smtClean="0"/>
              <a:t>1</a:t>
            </a:r>
            <a:r>
              <a:rPr lang="it-IT" dirty="0" smtClean="0"/>
              <a:t> 0 1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</a:t>
            </a:r>
            <a:r>
              <a:rPr lang="it-IT" dirty="0" smtClean="0"/>
              <a:t> 0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1 +</a:t>
            </a:r>
          </a:p>
          <a:p>
            <a:r>
              <a:rPr lang="it-IT" dirty="0" smtClean="0"/>
              <a:t>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1 0 1 0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  <a:r>
              <a:rPr lang="it-IT" dirty="0" smtClean="0">
                <a:sym typeface="Wingdings"/>
              </a:rPr>
              <a:t> </a:t>
            </a:r>
            <a:r>
              <a:rPr lang="it-IT" dirty="0" smtClean="0"/>
              <a:t>0 </a:t>
            </a:r>
            <a:r>
              <a:rPr lang="it-IT" dirty="0" err="1" smtClean="0"/>
              <a:t>0</a:t>
            </a:r>
            <a:r>
              <a:rPr lang="it-IT" dirty="0" smtClean="0"/>
              <a:t> 0 1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Passo 1. </a:t>
            </a:r>
            <a:r>
              <a:rPr lang="it-IT" dirty="0" smtClean="0"/>
              <a:t>Poiché il secondo numero ha l’esponente più piccolo sposteremo a sinistra la cifra più significativa del secondo numero di due posti, ottenendo così la rappresentazione qui sotto</a:t>
            </a:r>
          </a:p>
          <a:p>
            <a:endParaRPr lang="it-IT" dirty="0" smtClean="0"/>
          </a:p>
          <a:p>
            <a:r>
              <a:rPr lang="it-IT" dirty="0" smtClean="0"/>
              <a:t>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  <a:r>
              <a:rPr lang="it-IT" dirty="0" err="1" smtClean="0"/>
              <a:t>1</a:t>
            </a:r>
            <a:r>
              <a:rPr lang="it-IT" dirty="0" smtClean="0"/>
              <a:t> 0 1 </a:t>
            </a:r>
            <a:r>
              <a:rPr lang="it-IT" dirty="0" err="1" smtClean="0"/>
              <a:t>1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 </a:t>
            </a:r>
            <a:r>
              <a:rPr lang="it-IT" dirty="0" smtClean="0"/>
              <a:t>0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1 +</a:t>
            </a:r>
          </a:p>
          <a:p>
            <a:r>
              <a:rPr lang="it-IT" dirty="0" smtClean="0"/>
              <a:t>1 0 1 0 1 0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smtClean="0">
                <a:sym typeface="Wingdings"/>
              </a:rPr>
              <a:t> </a:t>
            </a:r>
            <a:r>
              <a:rPr lang="it-IT" dirty="0" err="1" smtClean="0"/>
              <a:t>0</a:t>
            </a:r>
            <a:r>
              <a:rPr lang="it-IT" dirty="0" smtClean="0"/>
              <a:t> </a:t>
            </a:r>
            <a:r>
              <a:rPr lang="it-IT" dirty="0" err="1" smtClean="0"/>
              <a:t>0</a:t>
            </a:r>
            <a:r>
              <a:rPr lang="it-IT" dirty="0" smtClean="0"/>
              <a:t> 1 0 </a:t>
            </a:r>
            <a:r>
              <a:rPr lang="it-IT" dirty="0" err="1" smtClean="0"/>
              <a:t>0</a:t>
            </a:r>
            <a:r>
              <a:rPr lang="it-IT" dirty="0" smtClean="0"/>
              <a:t> 1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SOMMA </a:t>
            </a:r>
            <a:r>
              <a:rPr lang="it-IT" sz="2800" dirty="0" err="1" smtClean="0"/>
              <a:t>DI</a:t>
            </a:r>
            <a:r>
              <a:rPr lang="it-IT" sz="2800" dirty="0" smtClean="0"/>
              <a:t> NUMERI IN VIRGOLA MOBILE</a:t>
            </a:r>
            <a:endParaRPr lang="it-IT" sz="2800" dirty="0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85664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Passo 2. </a:t>
            </a:r>
            <a:r>
              <a:rPr lang="it-IT" dirty="0" smtClean="0"/>
              <a:t>Eseguiamo la somma delle mantisse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Non è necessario eseguire il passo 3 e nemmeno </a:t>
            </a:r>
            <a:br>
              <a:rPr lang="it-IT" dirty="0" smtClean="0"/>
            </a:br>
            <a:r>
              <a:rPr lang="it-IT" dirty="0" smtClean="0"/>
              <a:t>il passo 4.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475656" y="2060848"/>
          <a:ext cx="6096002" cy="1281546"/>
        </p:xfrm>
        <a:graphic>
          <a:graphicData uri="http://schemas.openxmlformats.org/drawingml/2006/table">
            <a:tbl>
              <a:tblPr/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42718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18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18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2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73" marR="5773" marT="5773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ESERCITAZIONE SUL CALCOLO IN BASE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ESPRESSIONE </a:t>
            </a:r>
            <a:r>
              <a:rPr lang="it-IT" dirty="0" err="1" smtClean="0"/>
              <a:t>DI</a:t>
            </a:r>
            <a:r>
              <a:rPr lang="it-IT" dirty="0" smtClean="0"/>
              <a:t> NUMERI IN COMPLEMENTO AD UNO ED IN COMPLEMENTO A DUE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OPERAZIONI IN BASE 2 </a:t>
            </a:r>
            <a:r>
              <a:rPr lang="it-IT" dirty="0" smtClean="0">
                <a:solidFill>
                  <a:srgbClr val="FF0000"/>
                </a:solidFill>
              </a:rPr>
              <a:t>(A)</a:t>
            </a:r>
          </a:p>
          <a:p>
            <a:r>
              <a:rPr lang="it-IT" dirty="0" smtClean="0"/>
              <a:t>OPERAZIONI CON NUMERI IN VIRGOLA FISSA </a:t>
            </a:r>
            <a:r>
              <a:rPr lang="it-IT" dirty="0" smtClean="0">
                <a:solidFill>
                  <a:srgbClr val="FF0000"/>
                </a:solidFill>
              </a:rPr>
              <a:t>(B)</a:t>
            </a:r>
          </a:p>
          <a:p>
            <a:r>
              <a:rPr lang="it-IT" dirty="0" smtClean="0"/>
              <a:t>OPERAZIONI CON NUMERI IN VIRGOLA MOBILE </a:t>
            </a:r>
            <a:r>
              <a:rPr lang="it-IT" dirty="0" smtClean="0">
                <a:solidFill>
                  <a:srgbClr val="FF0000"/>
                </a:solidFill>
              </a:rPr>
              <a:t>(B)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Convertire in base 2</a:t>
            </a:r>
          </a:p>
          <a:p>
            <a:pPr lvl="1"/>
            <a:r>
              <a:rPr lang="it-IT" dirty="0" smtClean="0"/>
              <a:t>180; 229; 1981;1111;10000</a:t>
            </a:r>
          </a:p>
          <a:p>
            <a:r>
              <a:rPr lang="it-IT" dirty="0" smtClean="0"/>
              <a:t>Convertire in base 10</a:t>
            </a:r>
          </a:p>
          <a:p>
            <a:pPr lvl="1"/>
            <a:r>
              <a:rPr lang="it-IT" dirty="0" smtClean="0"/>
              <a:t>1000101010101111; 11111010111; 1101010101011101001001</a:t>
            </a:r>
          </a:p>
          <a:p>
            <a:r>
              <a:rPr lang="it-IT" dirty="0" smtClean="0"/>
              <a:t>Convertire in base 4</a:t>
            </a:r>
          </a:p>
          <a:p>
            <a:pPr lvl="1"/>
            <a:r>
              <a:rPr lang="it-IT" dirty="0" smtClean="0"/>
              <a:t>4000; 8192; 16383; 1025</a:t>
            </a:r>
          </a:p>
          <a:p>
            <a:r>
              <a:rPr lang="it-IT" dirty="0" smtClean="0"/>
              <a:t>Convertire in base 8</a:t>
            </a:r>
          </a:p>
          <a:p>
            <a:pPr lvl="1"/>
            <a:r>
              <a:rPr lang="it-IT" dirty="0" smtClean="0"/>
              <a:t>4000; 8192; 16385; 1023</a:t>
            </a:r>
          </a:p>
          <a:p>
            <a:r>
              <a:rPr lang="it-IT" dirty="0" smtClean="0"/>
              <a:t>Convertire in base 16</a:t>
            </a:r>
          </a:p>
          <a:p>
            <a:pPr lvl="1"/>
            <a:r>
              <a:rPr lang="it-IT" dirty="0" smtClean="0"/>
              <a:t>16000; 131072; 262143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55576" y="1484784"/>
          <a:ext cx="1219200" cy="32702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235032" y="1484784"/>
          <a:ext cx="1219200" cy="32702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707904" y="1484784"/>
          <a:ext cx="1184840" cy="4063996"/>
        </p:xfrm>
        <a:graphic>
          <a:graphicData uri="http://schemas.openxmlformats.org/drawingml/2006/table">
            <a:tbl>
              <a:tblPr/>
              <a:tblGrid>
                <a:gridCol w="616117"/>
                <a:gridCol w="568723"/>
              </a:tblGrid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5148064" y="1484784"/>
          <a:ext cx="1184840" cy="4063996"/>
        </p:xfrm>
        <a:graphic>
          <a:graphicData uri="http://schemas.openxmlformats.org/drawingml/2006/table">
            <a:tbl>
              <a:tblPr/>
              <a:tblGrid>
                <a:gridCol w="616117"/>
                <a:gridCol w="568723"/>
              </a:tblGrid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555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924" marR="5924" marT="5924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24" marR="5924" marT="592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660232" y="1513100"/>
          <a:ext cx="1040609" cy="4220156"/>
        </p:xfrm>
        <a:graphic>
          <a:graphicData uri="http://schemas.openxmlformats.org/drawingml/2006/table">
            <a:tbl>
              <a:tblPr/>
              <a:tblGrid>
                <a:gridCol w="590616"/>
                <a:gridCol w="449993"/>
              </a:tblGrid>
              <a:tr h="2718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7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625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312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0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687" marR="4687" marT="4687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87" marR="4687" marT="46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1560" y="1340768"/>
          <a:ext cx="1728193" cy="4968556"/>
        </p:xfrm>
        <a:graphic>
          <a:graphicData uri="http://schemas.openxmlformats.org/drawingml/2006/table">
            <a:tbl>
              <a:tblPr/>
              <a:tblGrid>
                <a:gridCol w="521719"/>
                <a:gridCol w="521719"/>
                <a:gridCol w="684755"/>
              </a:tblGrid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32768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52" marR="4052" marT="405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52" marR="4052" marT="405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35502</a:t>
                      </a:r>
                    </a:p>
                  </a:txBody>
                  <a:tcPr marL="4052" marR="4052" marT="405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915816" y="1340769"/>
          <a:ext cx="1825356" cy="3888434"/>
        </p:xfrm>
        <a:graphic>
          <a:graphicData uri="http://schemas.openxmlformats.org/drawingml/2006/table">
            <a:tbl>
              <a:tblPr/>
              <a:tblGrid>
                <a:gridCol w="551051"/>
                <a:gridCol w="551051"/>
                <a:gridCol w="723254"/>
              </a:tblGrid>
              <a:tr h="34268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41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0" marR="5740" marT="574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5740" marR="5740" marT="574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292080" y="1340768"/>
          <a:ext cx="1944216" cy="5256585"/>
        </p:xfrm>
        <a:graphic>
          <a:graphicData uri="http://schemas.openxmlformats.org/drawingml/2006/table">
            <a:tbl>
              <a:tblPr/>
              <a:tblGrid>
                <a:gridCol w="515593"/>
                <a:gridCol w="515593"/>
                <a:gridCol w="913030"/>
              </a:tblGrid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2097152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1048576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262144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65536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2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2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16384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4096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41">
                <a:tc>
                  <a:txBody>
                    <a:bodyPr/>
                    <a:lstStyle/>
                    <a:p>
                      <a:pPr algn="ctr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22" marR="2922" marT="292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22" marR="2922" marT="2922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22272</a:t>
                      </a:r>
                    </a:p>
                  </a:txBody>
                  <a:tcPr marL="2922" marR="2922" marT="29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27584" y="1340768"/>
          <a:ext cx="1409700" cy="26543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555776" y="1340768"/>
          <a:ext cx="1409700" cy="30162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4283968" y="1340768"/>
          <a:ext cx="1409700" cy="30162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16383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5970612" y="1350764"/>
          <a:ext cx="1409700" cy="26543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83568" y="1484784"/>
          <a:ext cx="1409700" cy="19304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411760" y="1484784"/>
          <a:ext cx="1409700" cy="22923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4139952" y="1496690"/>
          <a:ext cx="1409700" cy="229235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796136" y="1484784"/>
          <a:ext cx="1409700" cy="19304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CONVERSIONI </a:t>
            </a:r>
            <a:r>
              <a:rPr lang="it-IT" dirty="0" err="1" smtClean="0"/>
              <a:t>DI</a:t>
            </a:r>
            <a:r>
              <a:rPr lang="it-IT" dirty="0" smtClean="0"/>
              <a:t> BASE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755576" y="1268760"/>
          <a:ext cx="2019300" cy="1930400"/>
        </p:xfrm>
        <a:graphic>
          <a:graphicData uri="http://schemas.openxmlformats.org/drawingml/2006/table">
            <a:tbl>
              <a:tblPr/>
              <a:tblGrid>
                <a:gridCol w="8001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3203848" y="1268760"/>
          <a:ext cx="2159000" cy="2292350"/>
        </p:xfrm>
        <a:graphic>
          <a:graphicData uri="http://schemas.openxmlformats.org/drawingml/2006/table">
            <a:tbl>
              <a:tblPr/>
              <a:tblGrid>
                <a:gridCol w="9398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131072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5797376" y="1268760"/>
          <a:ext cx="2159000" cy="2292350"/>
        </p:xfrm>
        <a:graphic>
          <a:graphicData uri="http://schemas.openxmlformats.org/drawingml/2006/table">
            <a:tbl>
              <a:tblPr/>
              <a:tblGrid>
                <a:gridCol w="9398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262143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1489</Words>
  <Application>Microsoft Office PowerPoint</Application>
  <PresentationFormat>Presentazione su schermo (4:3)</PresentationFormat>
  <Paragraphs>1075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Presentazione del lavoro del team</vt:lpstr>
      <vt:lpstr>INFORMATICA  PER GLI STUDI UMANISTICI</vt:lpstr>
      <vt:lpstr>INDICE</vt:lpstr>
      <vt:lpstr>ESERCITAZIONE SUL CALCOLO IN BASE 2</vt:lpstr>
      <vt:lpstr>CONVERSIONI DI BASE</vt:lpstr>
      <vt:lpstr>CONVERSIONI DI BASE</vt:lpstr>
      <vt:lpstr>CONVERSIONI DI BASE</vt:lpstr>
      <vt:lpstr>CONVERSIONI DI BASE</vt:lpstr>
      <vt:lpstr>CONVERSIONI DI BASE</vt:lpstr>
      <vt:lpstr>CONVERSIONI DI BASE</vt:lpstr>
      <vt:lpstr>ESPRESSIONE DI NUMERI IN COMPLEMENTO</vt:lpstr>
      <vt:lpstr>ESPRESSIONE DI NUMERI IN COMPLEMENTO A 1</vt:lpstr>
      <vt:lpstr>ESPRESSIONE DI NUMERI IN COMPLEMENTO A 2</vt:lpstr>
      <vt:lpstr>OPERAZIONI IN BASE 2</vt:lpstr>
      <vt:lpstr>OPERAZIONI IN BASE 2</vt:lpstr>
      <vt:lpstr>OPERAZIONI IN BASE 2</vt:lpstr>
      <vt:lpstr>OPERAZIONI IN BASE 2</vt:lpstr>
      <vt:lpstr>OPERAZIONI CON NUMERI IN VIRGOLA FISSA </vt:lpstr>
      <vt:lpstr>OPERAZIONI CON NUMERI IN VIRGOLA MOBILE</vt:lpstr>
      <vt:lpstr>OPERAZIONI CON NUMERI IN VIRGOLA MOBILE</vt:lpstr>
      <vt:lpstr>OPERAZIONI CON NUMERI IN VIRGOLA MOBILE</vt:lpstr>
      <vt:lpstr>OPERAZIONI CON NUMERI IN VIRGOLA MOBILE</vt:lpstr>
      <vt:lpstr> NUMERI IN VIRGOLA MOBILE</vt:lpstr>
      <vt:lpstr>SOMMA DI NUMERI IN VIRGOLA MOBILE</vt:lpstr>
      <vt:lpstr>SOMMA DI NUMERI IN VIRGOLA MOBILE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2011-08-10T16:07:37Z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