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71" autoAdjust="0"/>
  </p:normalViewPr>
  <p:slideViewPr>
    <p:cSldViewPr>
      <p:cViewPr>
        <p:scale>
          <a:sx n="100" d="100"/>
          <a:sy n="100" d="100"/>
        </p:scale>
        <p:origin x="-22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  <a:br>
              <a:rPr lang="it-IT" dirty="0" smtClean="0"/>
            </a:br>
            <a:r>
              <a:rPr lang="it-IT" dirty="0" smtClean="0"/>
              <a:t>PER GLI STUDI UMANISTICI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COSTRUZIONE DELL’OPERATORE 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353816"/>
          </a:xfrm>
        </p:spPr>
        <p:txBody>
          <a:bodyPr/>
          <a:lstStyle/>
          <a:p>
            <a:r>
              <a:rPr lang="it-IT" dirty="0" smtClean="0"/>
              <a:t>In alternativa, si possono collegare due interruttori in parallelo con un generatore, ottenendosi l’equivalente dell’operatore OR. Infatti adesso sarà presente la tensione 1 in uscita se almeno una delle due tensioni in ingresso assume il valore 1.</a:t>
            </a:r>
          </a:p>
          <a:p>
            <a:endParaRPr lang="it-IT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077072"/>
            <a:ext cx="2305050" cy="156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COSTRUZIONE DELL’OPERATORE NOT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invece si realizza un interruttore che sia chiuso quando non si fornisce la tensione di soglia al suo relè, e aperto quando si fornisce tale tensione, esso costituisce l’equivalente dell’operatore NOT.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SCHEMI </a:t>
            </a:r>
            <a:r>
              <a:rPr lang="it-IT" dirty="0" err="1" smtClean="0"/>
              <a:t>DI</a:t>
            </a:r>
            <a:r>
              <a:rPr lang="it-IT" dirty="0" smtClean="0"/>
              <a:t> CIRCUITI DIGITALI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OPERATORE </a:t>
            </a:r>
            <a:r>
              <a:rPr lang="it-IT" dirty="0" err="1" smtClean="0"/>
              <a:t>DI</a:t>
            </a:r>
            <a:r>
              <a:rPr lang="it-IT" dirty="0" smtClean="0"/>
              <a:t> PRODOTTO LOGICO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OPERATORE </a:t>
            </a:r>
            <a:r>
              <a:rPr lang="it-IT" dirty="0" err="1" smtClean="0"/>
              <a:t>DI</a:t>
            </a:r>
            <a:r>
              <a:rPr lang="it-IT" dirty="0" smtClean="0"/>
              <a:t> SOMMA LOGICA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OPERATORE </a:t>
            </a:r>
            <a:r>
              <a:rPr lang="it-IT" dirty="0" err="1" smtClean="0"/>
              <a:t>DI</a:t>
            </a:r>
            <a:r>
              <a:rPr lang="it-IT" dirty="0" smtClean="0"/>
              <a:t> INVERSIONE LOGICA</a:t>
            </a:r>
            <a:endParaRPr lang="it-IT" dirty="0"/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844824"/>
            <a:ext cx="1728787" cy="720725"/>
          </a:xfrm>
          <a:prstGeom prst="rect">
            <a:avLst/>
          </a:prstGeom>
          <a:noFill/>
        </p:spPr>
      </p:pic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284984"/>
            <a:ext cx="1800225" cy="625475"/>
          </a:xfrm>
          <a:prstGeom prst="rect">
            <a:avLst/>
          </a:prstGeom>
          <a:noFill/>
        </p:spPr>
      </p:pic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797152"/>
            <a:ext cx="1727200" cy="641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SOMMATORE LOGICO</a:t>
            </a:r>
            <a:endParaRPr lang="it-IT" dirty="0"/>
          </a:p>
        </p:txBody>
      </p:sp>
      <p:pic>
        <p:nvPicPr>
          <p:cNvPr id="4" name="Picture 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0967" y="1435993"/>
            <a:ext cx="3959225" cy="1704975"/>
          </a:xfrm>
          <a:prstGeom prst="rect">
            <a:avLst/>
          </a:prstGeom>
          <a:noFill/>
        </p:spPr>
      </p:pic>
      <p:pic>
        <p:nvPicPr>
          <p:cNvPr id="5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717032"/>
            <a:ext cx="3168650" cy="201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TABELLE </a:t>
            </a:r>
            <a:r>
              <a:rPr lang="it-IT" sz="2800" dirty="0" err="1" smtClean="0"/>
              <a:t>DI</a:t>
            </a:r>
            <a:r>
              <a:rPr lang="it-IT" sz="2800" dirty="0" smtClean="0"/>
              <a:t> VERITA’ E CIRCUITI LOGICI</a:t>
            </a:r>
            <a:endParaRPr lang="it-IT" sz="2800" dirty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838325"/>
            <a:ext cx="4752975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ALGORITMO </a:t>
            </a:r>
            <a:r>
              <a:rPr lang="it-IT" dirty="0" err="1" smtClean="0"/>
              <a:t>DI</a:t>
            </a:r>
            <a:r>
              <a:rPr lang="it-IT" dirty="0" smtClean="0"/>
              <a:t> KARNAUGH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selezionano tutte le righe che calcolano 1</a:t>
            </a:r>
          </a:p>
          <a:p>
            <a:r>
              <a:rPr lang="it-IT" dirty="0" smtClean="0"/>
              <a:t>Per ciascuna di queste si considera la formula ottenuta congiungendo le variabili che valgono 1 con le negazioni delle variabili che valgono 0</a:t>
            </a:r>
          </a:p>
          <a:p>
            <a:r>
              <a:rPr lang="it-IT" dirty="0" smtClean="0"/>
              <a:t>Si calcola la disgiunzione tra tutte le congiunzioni così ottenute 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611560" y="1268760"/>
          <a:ext cx="3600400" cy="4680522"/>
        </p:xfrm>
        <a:graphic>
          <a:graphicData uri="http://schemas.openxmlformats.org/drawingml/2006/table">
            <a:tbl>
              <a:tblPr/>
              <a:tblGrid>
                <a:gridCol w="900100"/>
                <a:gridCol w="900100"/>
                <a:gridCol w="900100"/>
                <a:gridCol w="900100"/>
              </a:tblGrid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4427985" y="1484785"/>
          <a:ext cx="4532662" cy="3744416"/>
        </p:xfrm>
        <a:graphic>
          <a:graphicData uri="http://schemas.openxmlformats.org/presentationml/2006/ole">
            <p:oleObj spid="_x0000_s1026" name="Equazione" r:id="rId3" imgW="1460160" imgH="120636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ALGORITMO </a:t>
            </a:r>
            <a:r>
              <a:rPr lang="it-IT" dirty="0" err="1" smtClean="0"/>
              <a:t>DI</a:t>
            </a:r>
            <a:r>
              <a:rPr lang="it-IT" dirty="0" smtClean="0"/>
              <a:t> KARNAUGH INVERSO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selezionano tutte le righe che calcolano 0</a:t>
            </a:r>
          </a:p>
          <a:p>
            <a:r>
              <a:rPr lang="it-IT" dirty="0" smtClean="0"/>
              <a:t>Per ciascuna di queste si considera la formula ottenuta congiungendo le variabili che valgono 1 con le negazioni delle variabili che valgono 0</a:t>
            </a:r>
          </a:p>
          <a:p>
            <a:r>
              <a:rPr lang="it-IT" dirty="0" smtClean="0"/>
              <a:t>Si calcola la disgiunzione tra tutte le congiunzioni così ottenute </a:t>
            </a:r>
          </a:p>
          <a:p>
            <a:r>
              <a:rPr lang="it-IT" dirty="0" smtClean="0"/>
              <a:t>Si nega la formula così ottenuta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611560" y="1268760"/>
          <a:ext cx="3600400" cy="4680522"/>
        </p:xfrm>
        <a:graphic>
          <a:graphicData uri="http://schemas.openxmlformats.org/drawingml/2006/table">
            <a:tbl>
              <a:tblPr/>
              <a:tblGrid>
                <a:gridCol w="900100"/>
                <a:gridCol w="900100"/>
                <a:gridCol w="900100"/>
                <a:gridCol w="900100"/>
              </a:tblGrid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4408488" y="1739999"/>
          <a:ext cx="4573587" cy="3705225"/>
        </p:xfrm>
        <a:graphic>
          <a:graphicData uri="http://schemas.openxmlformats.org/presentationml/2006/ole">
            <p:oleObj spid="_x0000_s2050" name="Equazione" r:id="rId3" imgW="1473120" imgH="119376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CIRCUITO DIGITALE CORRISPONDENTE</a:t>
            </a:r>
            <a:endParaRPr lang="it-IT" sz="2800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268760"/>
            <a:ext cx="56515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401189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</a:t>
                      </a:r>
                    </a:p>
                    <a:p>
                      <a:r>
                        <a:rPr lang="it-IT" sz="1200" b="0" i="1" dirty="0" smtClean="0"/>
                        <a:t>INTRODUZIONE</a:t>
                      </a:r>
                      <a:r>
                        <a:rPr lang="it-IT" sz="1200" b="0" i="1" baseline="0" dirty="0" smtClean="0"/>
                        <a:t> AL CORSO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</a:t>
                      </a:r>
                      <a:r>
                        <a:rPr lang="it-IT" sz="1200" b="0" i="1" baseline="0" dirty="0" smtClean="0"/>
                        <a:t> CALCOLATORI </a:t>
                      </a:r>
                      <a:br>
                        <a:rPr lang="it-IT" sz="1200" b="0" i="1" baseline="0" dirty="0" smtClean="0"/>
                      </a:br>
                      <a:r>
                        <a:rPr lang="it-IT" sz="1200" b="0" i="1" baseline="0" dirty="0" smtClean="0"/>
                        <a:t>ELETTRONICI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ELEMENTI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TEORIA DELL’</a:t>
                      </a:r>
                      <a:br>
                        <a:rPr lang="it-IT" sz="1200" b="0" i="1" baseline="0" dirty="0" smtClean="0"/>
                      </a:br>
                      <a:r>
                        <a:rPr lang="it-IT" sz="1200" b="0" i="1" baseline="0" dirty="0" smtClean="0"/>
                        <a:t>INFORMAZIONE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6</a:t>
                      </a: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CIRCUITI DIGITALI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 CIRCUITI DIGITALI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GRAMMATICHE FORMALI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SULLE GRAMMATICHE REGOLARI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AUTOMI RICONOSCITORI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DESKTOP PUBLISHING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DOCUMENT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DOCUMENTI SUL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INTRODUZIONE ALLA LOGICA PROPOSIZIONALE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Per poter isolare la struttura logica del linguaggio naturale occorre selezionare una plausibile struttura logica.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Proposizione</a:t>
            </a:r>
            <a:r>
              <a:rPr lang="it-IT" dirty="0" smtClean="0"/>
              <a:t>: ogni espressione linguistica per la quale abbia senso chiedersi se è vera o falsa</a:t>
            </a:r>
          </a:p>
          <a:p>
            <a:r>
              <a:rPr lang="it-IT" dirty="0" smtClean="0"/>
              <a:t>Assumiamo che i termini naturali "se ... allora ...", "oppure" , "e" , "non" (e i loro sinonimi: ad es. "implica", "o"...) abbiano un ruolo centrale nella combinazione logica delle proposizioni e associamo ad essi i simboli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¬</a:t>
            </a:r>
            <a:r>
              <a:rPr lang="it-IT" dirty="0" smtClean="0"/>
              <a:t> (non) </a:t>
            </a:r>
            <a:r>
              <a:rPr lang="it-IT" dirty="0" smtClean="0">
                <a:solidFill>
                  <a:srgbClr val="FF0000"/>
                </a:solidFill>
              </a:rPr>
              <a:t>∧</a:t>
            </a:r>
            <a:r>
              <a:rPr lang="it-IT" dirty="0" smtClean="0"/>
              <a:t> (e) </a:t>
            </a:r>
            <a:r>
              <a:rPr lang="it-IT" dirty="0" smtClean="0">
                <a:solidFill>
                  <a:srgbClr val="FF0000"/>
                </a:solidFill>
              </a:rPr>
              <a:t>→</a:t>
            </a:r>
            <a:r>
              <a:rPr lang="it-IT" dirty="0" smtClean="0"/>
              <a:t> (se … allora) </a:t>
            </a:r>
            <a:r>
              <a:rPr lang="it-IT" dirty="0" smtClean="0">
                <a:solidFill>
                  <a:srgbClr val="FF0000"/>
                </a:solidFill>
              </a:rPr>
              <a:t>∨</a:t>
            </a:r>
            <a:r>
              <a:rPr lang="it-IT" dirty="0" smtClean="0"/>
              <a:t> (o,oppure)</a:t>
            </a:r>
            <a:br>
              <a:rPr lang="it-IT" dirty="0" smtClean="0"/>
            </a:br>
            <a:r>
              <a:rPr lang="it-IT" dirty="0" smtClean="0"/>
              <a:t>(detti connettivi logici 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NEGAZIONE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smtClean="0">
                <a:solidFill>
                  <a:srgbClr val="FF0000"/>
                </a:solidFill>
              </a:rPr>
              <a:t>negazione</a:t>
            </a:r>
            <a:r>
              <a:rPr lang="it-IT" dirty="0" smtClean="0"/>
              <a:t> è il connettivo che inverte il valore di verità di una proposizione.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987824" y="2780928"/>
          <a:ext cx="2946400" cy="17907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</a:tblGrid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 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CONGIUNZIONE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smtClean="0">
                <a:solidFill>
                  <a:srgbClr val="FF0000"/>
                </a:solidFill>
              </a:rPr>
              <a:t>congiunzione </a:t>
            </a:r>
            <a:r>
              <a:rPr lang="it-IT" dirty="0" smtClean="0"/>
              <a:t>è il connettivo che ritorna vero se e solo se gli operandi sono entrambi veri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123728" y="2492896"/>
          <a:ext cx="4876800" cy="2984500"/>
        </p:xfrm>
        <a:graphic>
          <a:graphicData uri="http://schemas.openxmlformats.org/drawingml/2006/table">
            <a:tbl>
              <a:tblPr/>
              <a:tblGrid>
                <a:gridCol w="1625600"/>
                <a:gridCol w="1625600"/>
                <a:gridCol w="1625600"/>
              </a:tblGrid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AND 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DISGIUNZIONE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smtClean="0">
                <a:solidFill>
                  <a:srgbClr val="FF0000"/>
                </a:solidFill>
              </a:rPr>
              <a:t>disgiunzione </a:t>
            </a:r>
            <a:r>
              <a:rPr lang="it-IT" dirty="0" smtClean="0"/>
              <a:t>è il connettivo che ritorna falso se e solo se gli operandi sono entrambi falsi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133600" y="2564904"/>
          <a:ext cx="4876800" cy="2984500"/>
        </p:xfrm>
        <a:graphic>
          <a:graphicData uri="http://schemas.openxmlformats.org/drawingml/2006/table">
            <a:tbl>
              <a:tblPr/>
              <a:tblGrid>
                <a:gridCol w="1625600"/>
                <a:gridCol w="1625600"/>
                <a:gridCol w="1625600"/>
              </a:tblGrid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OR 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L’IMPLICAZIONE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dirty="0" smtClean="0">
                <a:solidFill>
                  <a:srgbClr val="FF0000"/>
                </a:solidFill>
              </a:rPr>
              <a:t>implicazione </a:t>
            </a:r>
            <a:r>
              <a:rPr lang="it-IT" dirty="0" smtClean="0"/>
              <a:t>è il connettivo che ritorna falso se e solo se l’operando premessa è vero e la conseguenza falsa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133600" y="2676748"/>
          <a:ext cx="4876800" cy="2984500"/>
        </p:xfrm>
        <a:graphic>
          <a:graphicData uri="http://schemas.openxmlformats.org/drawingml/2006/table">
            <a:tbl>
              <a:tblPr/>
              <a:tblGrid>
                <a:gridCol w="1625600"/>
                <a:gridCol w="1625600"/>
                <a:gridCol w="1625600"/>
              </a:tblGrid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Symbol"/>
                        </a:rPr>
                        <a:t>®</a:t>
                      </a:r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PORTE LOGICHE</a:t>
            </a:r>
            <a:endParaRPr lang="it-IT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132856"/>
            <a:ext cx="1431032" cy="1705995"/>
          </a:xfrm>
          <a:prstGeom prst="rect">
            <a:avLst/>
          </a:prstGeom>
          <a:noFill/>
        </p:spPr>
      </p:pic>
      <p:sp>
        <p:nvSpPr>
          <p:cNvPr id="7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6336704" cy="4937760"/>
          </a:xfrm>
        </p:spPr>
        <p:txBody>
          <a:bodyPr/>
          <a:lstStyle/>
          <a:p>
            <a:pPr marL="177800" indent="-177800">
              <a:lnSpc>
                <a:spcPct val="90000"/>
              </a:lnSpc>
              <a:spcAft>
                <a:spcPct val="40000"/>
              </a:spcAft>
            </a:pPr>
            <a:r>
              <a:rPr lang="it-IT" dirty="0" smtClean="0"/>
              <a:t>È possibile realizzare dei dispositivi fisici abbastanza semplici che funzionano secondo le regole della logica proposizionale</a:t>
            </a:r>
          </a:p>
          <a:p>
            <a:pPr marL="177800" indent="-177800">
              <a:lnSpc>
                <a:spcPct val="90000"/>
              </a:lnSpc>
              <a:spcAft>
                <a:spcPct val="40000"/>
              </a:spcAft>
            </a:pPr>
            <a:r>
              <a:rPr lang="it-IT" dirty="0" smtClean="0"/>
              <a:t>Tali dispositivi, che si chiamano porte logiche o </a:t>
            </a:r>
            <a:r>
              <a:rPr lang="it-IT" dirty="0" err="1" smtClean="0"/>
              <a:t>gate</a:t>
            </a:r>
            <a:r>
              <a:rPr lang="it-IT" dirty="0" smtClean="0"/>
              <a:t>, si potrebbero realizzare in linea di principio con dei semplici interruttori comandati da </a:t>
            </a:r>
            <a:r>
              <a:rPr lang="it-IT" dirty="0" err="1" smtClean="0"/>
              <a:t>relé</a:t>
            </a:r>
            <a:r>
              <a:rPr lang="it-IT" dirty="0" smtClean="0"/>
              <a:t>: ogni interruttore si trova normalmente nello stato di aperto (in cui cioè non fa passare corrente), e viene chiuso fornendo una tensione opportuna (di soglia) al proprio relè.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COSTRUZIONE DELL’OPERATORE AND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073896"/>
          </a:xfrm>
        </p:spPr>
        <p:txBody>
          <a:bodyPr/>
          <a:lstStyle/>
          <a:p>
            <a:r>
              <a:rPr lang="it-IT" dirty="0" smtClean="0"/>
              <a:t>L’interruttore è inserito in un circuito comprendente un generatore che eroga la stessa tensione; questa corrisponde alla variabile booleana 1 (o vero), mentre una tensione inferiore corrisponde alla variabile 0 (o falso).</a:t>
            </a:r>
          </a:p>
          <a:p>
            <a:r>
              <a:rPr lang="it-IT" dirty="0" smtClean="0"/>
              <a:t>Se colleghiamo due di questi interruttori in serie con il generatore otteniamo un circuito equivalente all’operatore AND. </a:t>
            </a:r>
          </a:p>
          <a:p>
            <a:endParaRPr lang="it-IT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494684"/>
            <a:ext cx="1887538" cy="1598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773</Words>
  <Application>Microsoft Office PowerPoint</Application>
  <PresentationFormat>Presentazione su schermo (4:3)</PresentationFormat>
  <Paragraphs>210</Paragraphs>
  <Slides>19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1" baseType="lpstr">
      <vt:lpstr>Presentazione del lavoro del team</vt:lpstr>
      <vt:lpstr>Equazione</vt:lpstr>
      <vt:lpstr>INFORMATICA  PER GLI STUDI UMANISTICI</vt:lpstr>
      <vt:lpstr>INDICE</vt:lpstr>
      <vt:lpstr>INTRODUZIONE ALLA LOGICA PROPOSIZIONALE</vt:lpstr>
      <vt:lpstr>LA NEGAZIONE</vt:lpstr>
      <vt:lpstr>LA CONGIUNZIONE</vt:lpstr>
      <vt:lpstr>LA DISGIUNZIONE</vt:lpstr>
      <vt:lpstr>L’IMPLICAZIONE</vt:lpstr>
      <vt:lpstr>PORTE LOGICHE</vt:lpstr>
      <vt:lpstr>COSTRUZIONE DELL’OPERATORE AND</vt:lpstr>
      <vt:lpstr>COSTRUZIONE DELL’OPERATORE OR</vt:lpstr>
      <vt:lpstr>COSTRUZIONE DELL’OPERATORE NOT</vt:lpstr>
      <vt:lpstr>SCHEMI DI CIRCUITI DIGITALI</vt:lpstr>
      <vt:lpstr>SOMMATORE LOGICO</vt:lpstr>
      <vt:lpstr>TABELLE DI VERITA’ E CIRCUITI LOGICI</vt:lpstr>
      <vt:lpstr>ALGORITMO DI KARNAUGH</vt:lpstr>
      <vt:lpstr>ESEMPIO</vt:lpstr>
      <vt:lpstr>ALGORITMO DI KARNAUGH INVERSO</vt:lpstr>
      <vt:lpstr>ESEMPIO</vt:lpstr>
      <vt:lpstr>CIRCUITO DIGITALE CORRISPONDENTE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2011-08-14T05:26:56Z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