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6" r:id="rId10"/>
    <p:sldId id="266" r:id="rId11"/>
    <p:sldId id="277" r:id="rId12"/>
    <p:sldId id="269" r:id="rId13"/>
    <p:sldId id="268" r:id="rId14"/>
    <p:sldId id="267" r:id="rId15"/>
    <p:sldId id="271" r:id="rId16"/>
    <p:sldId id="272" r:id="rId17"/>
    <p:sldId id="282" r:id="rId18"/>
    <p:sldId id="273" r:id="rId19"/>
    <p:sldId id="281" r:id="rId20"/>
    <p:sldId id="274" r:id="rId21"/>
    <p:sldId id="275" r:id="rId22"/>
    <p:sldId id="279" r:id="rId23"/>
    <p:sldId id="280" r:id="rId24"/>
    <p:sldId id="278" r:id="rId2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6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755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081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21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00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94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12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37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10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98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818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3EEAD-CD5A-5D46-80B1-22E5F1A2150E}" type="datetimeFigureOut">
              <a:rPr lang="it-IT" smtClean="0"/>
              <a:t>02/04/18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4244-CD4E-8042-BB62-5039ADAED38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85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crisi del 1929</a:t>
            </a:r>
            <a:endParaRPr lang="it-IT" dirty="0"/>
          </a:p>
        </p:txBody>
      </p:sp>
      <p:pic>
        <p:nvPicPr>
          <p:cNvPr id="4" name="Segnaposto contenuto 3" descr="giovedì nero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143" r="-311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62948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società industriale “fordista”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3662"/>
          </a:xfrm>
        </p:spPr>
        <p:txBody>
          <a:bodyPr/>
          <a:lstStyle/>
          <a:p>
            <a:r>
              <a:rPr lang="it-IT" dirty="0" smtClean="0"/>
              <a:t>Nuova organizzazione del lavoro&gt; produzione di beni di massa&gt; salari alti&gt; consumi di massa</a:t>
            </a:r>
          </a:p>
          <a:p>
            <a:endParaRPr lang="it-IT" dirty="0"/>
          </a:p>
          <a:p>
            <a:r>
              <a:rPr lang="it-IT" dirty="0" smtClean="0"/>
              <a:t>Questi nuovi sistemi produttivi furono adottati con tempistiche diverse da tutti i paesi industriali: “taylorismo” e </a:t>
            </a:r>
            <a:r>
              <a:rPr lang="it-IT" dirty="0"/>
              <a:t>“fordismo</a:t>
            </a:r>
            <a:r>
              <a:rPr lang="it-IT" dirty="0" smtClean="0"/>
              <a:t>” </a:t>
            </a:r>
            <a:r>
              <a:rPr lang="it-IT" dirty="0"/>
              <a:t>definirono </a:t>
            </a:r>
            <a:r>
              <a:rPr lang="it-IT" dirty="0" smtClean="0"/>
              <a:t>le caratteristiche della moderna fabbrica e società industriale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0399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Antonio Gramsci, </a:t>
            </a:r>
            <a:r>
              <a:rPr lang="it-IT" i="1" dirty="0" smtClean="0"/>
              <a:t>Quaderni del carcere 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Modernizzazione e sviluppo delle forze produttive sono inevitabili in questa fase storica </a:t>
            </a:r>
          </a:p>
          <a:p>
            <a:r>
              <a:rPr lang="it-IT" dirty="0" smtClean="0"/>
              <a:t>Gli sviluppi della crisi mondiale dimostrano che c’è anche una soluzione capitalistica al problema della modernizzazione: “fordismo” e “americanismo”, come forme di organizzazione non solo della produzione ma anche della società e dello Stato, con alla base la libertà d’impresa</a:t>
            </a:r>
          </a:p>
          <a:p>
            <a:r>
              <a:rPr lang="it-IT" dirty="0" smtClean="0"/>
              <a:t>E la rivoluzione socialista? Lungo periodo</a:t>
            </a:r>
            <a:r>
              <a:rPr lang="mr-IN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164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Crollo di </a:t>
            </a:r>
            <a:r>
              <a:rPr lang="it-IT" dirty="0" err="1" smtClean="0"/>
              <a:t>Wall</a:t>
            </a:r>
            <a:r>
              <a:rPr lang="it-IT" dirty="0" smtClean="0"/>
              <a:t> </a:t>
            </a:r>
            <a:r>
              <a:rPr lang="it-IT" dirty="0" err="1" smtClean="0"/>
              <a:t>Strett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2396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Ottobre del 1929, crollo della Borsa di New York: perdite del 50% di tutti i titoli azionari</a:t>
            </a:r>
          </a:p>
          <a:p>
            <a:endParaRPr lang="it-IT" dirty="0"/>
          </a:p>
          <a:p>
            <a:r>
              <a:rPr lang="it-IT" dirty="0" smtClean="0"/>
              <a:t>Cosa era successo? 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Mercato di beni di consumo in via di saturazione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Febbre speculativa sui titoli azionari dopo la fase espansiva dell’economia: si cominciò a comprare azioni solo per rivenderle poco dopo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9685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 4 a 15 milioni di disoccupati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Immagine 3" descr="Crollo Wall Stre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8093347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526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5" name="Immagine 4" descr="recessio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158" y="2145043"/>
            <a:ext cx="4397231" cy="356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597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Crisi economica mondiale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Dalla borsa alle banche: fallimenti e panico</a:t>
            </a:r>
          </a:p>
          <a:p>
            <a:endParaRPr lang="it-IT" dirty="0"/>
          </a:p>
          <a:p>
            <a:r>
              <a:rPr lang="it-IT" dirty="0" smtClean="0"/>
              <a:t>Dalle banche all’industria, privata dei finanziamenti: crollo produzione, crollo prezzi, licenziamenti e disoccupazione </a:t>
            </a:r>
          </a:p>
          <a:p>
            <a:endParaRPr lang="it-IT" dirty="0"/>
          </a:p>
          <a:p>
            <a:r>
              <a:rPr lang="it-IT" dirty="0" smtClean="0"/>
              <a:t>Dagli Stati Uniti al mondo: Germania</a:t>
            </a:r>
            <a:r>
              <a:rPr lang="it-IT" dirty="0"/>
              <a:t>,</a:t>
            </a:r>
            <a:r>
              <a:rPr lang="it-IT" dirty="0" smtClean="0"/>
              <a:t> Europa, America Latina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8725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Risposte dei singoli Stati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Svalutazione della moneta (per rendere competitive le esportazioni) e protezionismo (per rendere più care le importazioni) dei singoli paesi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&gt; crollo del commercio internazionale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9261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Brasile, distruzione del caffè per contenere il crollo dei prezzi</a:t>
            </a:r>
            <a:endParaRPr lang="it-IT" dirty="0"/>
          </a:p>
        </p:txBody>
      </p:sp>
      <p:pic>
        <p:nvPicPr>
          <p:cNvPr id="4" name="Segnaposto contenuto 3" descr="image00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910" r="-159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24349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Stati Uniti dopo la crisi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709"/>
          </a:xfrm>
        </p:spPr>
        <p:txBody>
          <a:bodyPr>
            <a:normAutofit/>
          </a:bodyPr>
          <a:lstStyle/>
          <a:p>
            <a:r>
              <a:rPr lang="it-IT" dirty="0" smtClean="0"/>
              <a:t>Il presidente in carica Hoover </a:t>
            </a:r>
            <a:r>
              <a:rPr lang="mr-IN" dirty="0" smtClean="0"/>
              <a:t>–</a:t>
            </a:r>
            <a:r>
              <a:rPr lang="it-IT" dirty="0" smtClean="0"/>
              <a:t> repubblicano </a:t>
            </a:r>
            <a:r>
              <a:rPr lang="mr-IN" dirty="0" smtClean="0"/>
              <a:t>–</a:t>
            </a:r>
            <a:r>
              <a:rPr lang="it-IT" dirty="0" smtClean="0"/>
              <a:t> crede che l’economia recupererà da sola ma non è così: gli Stati Uniti sprofondano nella crisi </a:t>
            </a:r>
          </a:p>
          <a:p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“New Deal” </a:t>
            </a:r>
            <a:r>
              <a:rPr lang="mr-IN" dirty="0"/>
              <a:t>–</a:t>
            </a:r>
            <a:r>
              <a:rPr lang="it-IT" dirty="0"/>
              <a:t> nuovo patto </a:t>
            </a:r>
            <a:r>
              <a:rPr lang="mr-IN" dirty="0"/>
              <a:t>–</a:t>
            </a:r>
            <a:r>
              <a:rPr lang="it-IT" dirty="0"/>
              <a:t> di </a:t>
            </a:r>
            <a:r>
              <a:rPr lang="it-IT" dirty="0" smtClean="0"/>
              <a:t>Franklin Delano Roosevelt, eletto per la prima volta nel 1933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2212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New Deal di Roosevelt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it-IT" dirty="0"/>
              <a:t>Autorità di controllo sul mercato azionario </a:t>
            </a:r>
          </a:p>
          <a:p>
            <a:pPr>
              <a:buFont typeface="Wingdings" charset="2"/>
              <a:buChar char="Ø"/>
            </a:pPr>
            <a:r>
              <a:rPr lang="it-IT" dirty="0"/>
              <a:t>Spesa pubblica: indennità ai disoccupati</a:t>
            </a:r>
          </a:p>
          <a:p>
            <a:pPr>
              <a:buFont typeface="Wingdings" charset="2"/>
              <a:buChar char="Ø"/>
            </a:pPr>
            <a:r>
              <a:rPr lang="it-IT" dirty="0"/>
              <a:t>Sostegno all’occupazione con domanda pubblica: opere pubbliche per creare lavoro</a:t>
            </a:r>
          </a:p>
          <a:p>
            <a:pPr>
              <a:buFont typeface="Wingdings" charset="2"/>
              <a:buChar char="Ø"/>
            </a:pPr>
            <a:r>
              <a:rPr lang="it-IT" dirty="0"/>
              <a:t>Aumento del deficit contro la teoria economica classica </a:t>
            </a:r>
          </a:p>
          <a:p>
            <a:r>
              <a:rPr lang="it-IT" dirty="0" smtClean="0"/>
              <a:t>Le teorie di J.M. Keynes </a:t>
            </a:r>
          </a:p>
        </p:txBody>
      </p:sp>
    </p:spTree>
    <p:extLst>
      <p:ext uri="{BB962C8B-B14F-4D97-AF65-F5344CB8AC3E}">
        <p14:creationId xmlns:p14="http://schemas.microsoft.com/office/powerpoint/2010/main" val="108781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Crollo della Borsa di </a:t>
            </a:r>
            <a:r>
              <a:rPr lang="it-IT" dirty="0" err="1" smtClean="0"/>
              <a:t>Wall</a:t>
            </a:r>
            <a:r>
              <a:rPr lang="it-IT" dirty="0" smtClean="0"/>
              <a:t> Street </a:t>
            </a:r>
          </a:p>
          <a:p>
            <a:endParaRPr lang="it-IT" dirty="0" smtClean="0"/>
          </a:p>
          <a:p>
            <a:r>
              <a:rPr lang="it-IT" dirty="0" smtClean="0"/>
              <a:t>Crisi economica americana e mondiale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639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Gli Stati Uniti riformano il proprio sistema capitalistico, abbandonando il liberismo assoluto a favore dello Stato sociale </a:t>
            </a:r>
          </a:p>
          <a:p>
            <a:endParaRPr lang="it-IT" dirty="0" smtClean="0"/>
          </a:p>
          <a:p>
            <a:r>
              <a:rPr lang="it-IT" dirty="0" smtClean="0"/>
              <a:t>Lo stesso avviene nei principali paesi capitalistici, </a:t>
            </a:r>
            <a:r>
              <a:rPr lang="it-IT" u="sng" dirty="0" smtClean="0"/>
              <a:t>democratici e non</a:t>
            </a:r>
            <a:r>
              <a:rPr lang="it-IT" dirty="0" smtClean="0"/>
              <a:t>: lo Stato sociale caratterizzò a lungo le società capitalistiche, fu la risposta all’alternativa rappresentata dal sistema comunista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0108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Effetti della crisi in Europa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Inghilterra: svalutazione, tagli alla spesa pubblica</a:t>
            </a:r>
          </a:p>
          <a:p>
            <a:pPr>
              <a:buFont typeface="Wingdings" charset="0"/>
              <a:buChar char="Ø"/>
            </a:pPr>
            <a:r>
              <a:rPr lang="it-IT" dirty="0"/>
              <a:t>p</a:t>
            </a:r>
            <a:r>
              <a:rPr lang="it-IT" dirty="0" smtClean="0"/>
              <a:t>olitica: nascita di un partito di estrema destra che si ispira al fascismo</a:t>
            </a:r>
            <a:endParaRPr lang="it-IT" dirty="0"/>
          </a:p>
          <a:p>
            <a:endParaRPr lang="it-IT" dirty="0"/>
          </a:p>
          <a:p>
            <a:r>
              <a:rPr lang="it-IT" dirty="0" smtClean="0"/>
              <a:t>Francia: disoccupazione, riduzione dei salari;</a:t>
            </a:r>
          </a:p>
          <a:p>
            <a:pPr>
              <a:buFont typeface="Wingdings" charset="0"/>
              <a:buChar char="Ø"/>
            </a:pPr>
            <a:r>
              <a:rPr lang="it-IT" dirty="0"/>
              <a:t>p</a:t>
            </a:r>
            <a:r>
              <a:rPr lang="it-IT" dirty="0" smtClean="0"/>
              <a:t>olitica: movimenti di destra, instabilità, politiche sociali del Fronte popolare (alleanza di socialisti e comunisti)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2332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L’Italia fascista e la crisi del 29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Lo Stato imprenditore: l’IRI (1933) come risposta alla crisi economica e lo sviluppo dell’industria di stato (siderurgia)</a:t>
            </a:r>
          </a:p>
          <a:p>
            <a:endParaRPr lang="it-IT" dirty="0" smtClean="0"/>
          </a:p>
          <a:p>
            <a:r>
              <a:rPr lang="it-IT" dirty="0" smtClean="0"/>
              <a:t>Sistemi di sicurezza sociale ampliati: sussidi e opere pubbliche </a:t>
            </a:r>
          </a:p>
          <a:p>
            <a:endParaRPr lang="it-IT" dirty="0"/>
          </a:p>
          <a:p>
            <a:r>
              <a:rPr lang="it-IT" dirty="0" smtClean="0"/>
              <a:t>La crescita della spesa pubblica e del ruolo dello Stato, anche come datore di lavoro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6841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</a:t>
            </a:r>
            <a:r>
              <a:rPr lang="it-IT" dirty="0" smtClean="0"/>
              <a:t>pesa pubblica in rapporto al PIL dal 1870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Nel 1870, nei principali paesi industrializzati la spesa pubblica non superava il 10% del PIL; negli USA era circa il 7% del PIL</a:t>
            </a:r>
            <a:endParaRPr lang="it-IT" dirty="0"/>
          </a:p>
          <a:p>
            <a:r>
              <a:rPr lang="it-IT" dirty="0" smtClean="0"/>
              <a:t>Dopo la Prima guerra mondiale, la concezione del ruolo dello Stato  cominciò a cambiare: J.M. Keynes, </a:t>
            </a:r>
            <a:r>
              <a:rPr lang="it-IT" i="1" dirty="0" smtClean="0"/>
              <a:t>The End of Laissez</a:t>
            </a:r>
            <a:r>
              <a:rPr lang="it-IT" i="1" dirty="0"/>
              <a:t>-</a:t>
            </a:r>
            <a:r>
              <a:rPr lang="it-IT" i="1" dirty="0" smtClean="0"/>
              <a:t>Faire </a:t>
            </a:r>
            <a:r>
              <a:rPr lang="it-IT" dirty="0" smtClean="0"/>
              <a:t>(1926)</a:t>
            </a:r>
          </a:p>
          <a:p>
            <a:r>
              <a:rPr lang="it-IT" dirty="0" smtClean="0"/>
              <a:t>Dopo la crisi del 1929 tutti gli Stati svilupparono programmi di spesa pubblica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0502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Spesa pubblica in rapporto al PIL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512282"/>
              </p:ext>
            </p:extLst>
          </p:nvPr>
        </p:nvGraphicFramePr>
        <p:xfrm>
          <a:off x="457200" y="2270420"/>
          <a:ext cx="822959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ARG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USA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FRA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GRB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ITA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1929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19,8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19,4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1930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24,6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29,4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29,5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1936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21,2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19,8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34,1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33,4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1938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22,3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1940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21,9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67,1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55,2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59,9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714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Stati Uniti nel 1929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2396"/>
          </a:xfrm>
        </p:spPr>
        <p:txBody>
          <a:bodyPr/>
          <a:lstStyle/>
          <a:p>
            <a:r>
              <a:rPr lang="it-IT" dirty="0" smtClean="0"/>
              <a:t>Prima potenza industriale mondiale</a:t>
            </a:r>
          </a:p>
          <a:p>
            <a:endParaRPr lang="it-IT" dirty="0"/>
          </a:p>
          <a:p>
            <a:r>
              <a:rPr lang="it-IT" dirty="0" smtClean="0"/>
              <a:t>Una società di massa: la maggioranza della popolazione partecipa attivamente alla produzione e al consumo di beni, alla vita politica e alla vita culturale del paese</a:t>
            </a:r>
          </a:p>
        </p:txBody>
      </p:sp>
    </p:spTree>
    <p:extLst>
      <p:ext uri="{BB962C8B-B14F-4D97-AF65-F5344CB8AC3E}">
        <p14:creationId xmlns:p14="http://schemas.microsoft.com/office/powerpoint/2010/main" val="213022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</a:t>
            </a:r>
            <a:r>
              <a:rPr lang="it-IT" dirty="0" smtClean="0"/>
              <a:t>ocietà di massa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3068"/>
          </a:xfrm>
        </p:spPr>
        <p:txBody>
          <a:bodyPr>
            <a:normAutofit/>
          </a:bodyPr>
          <a:lstStyle/>
          <a:p>
            <a:r>
              <a:rPr lang="it-IT" dirty="0"/>
              <a:t>Omogeneizzazione sociale: il ruolo dei mezzi di comunicazione di massa </a:t>
            </a:r>
          </a:p>
          <a:p>
            <a:r>
              <a:rPr lang="it-IT" dirty="0"/>
              <a:t>Industria, </a:t>
            </a:r>
            <a:r>
              <a:rPr lang="it-IT" dirty="0" smtClean="0"/>
              <a:t>servizi</a:t>
            </a:r>
          </a:p>
          <a:p>
            <a:r>
              <a:rPr lang="it-IT" dirty="0"/>
              <a:t>A</a:t>
            </a:r>
            <a:r>
              <a:rPr lang="it-IT" dirty="0" smtClean="0"/>
              <a:t>mpliamento </a:t>
            </a:r>
            <a:r>
              <a:rPr lang="it-IT" dirty="0"/>
              <a:t>delle funzioni dello </a:t>
            </a:r>
            <a:r>
              <a:rPr lang="it-IT" dirty="0" smtClean="0"/>
              <a:t>Stato, che si attiva per migliorare le condizioni dei più deboli</a:t>
            </a:r>
            <a:endParaRPr lang="it-IT" dirty="0"/>
          </a:p>
          <a:p>
            <a:r>
              <a:rPr lang="it-IT" dirty="0"/>
              <a:t>Lo sviluppo della classe </a:t>
            </a:r>
            <a:r>
              <a:rPr lang="it-IT" dirty="0" smtClean="0"/>
              <a:t>media </a:t>
            </a:r>
          </a:p>
          <a:p>
            <a:r>
              <a:rPr lang="it-IT" dirty="0" smtClean="0"/>
              <a:t>La classe operaia migliora la sua condizione e accede ai consumi di massa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328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Società dei consumi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Standardizzazione e produzione in serie di beni durevoli resa possibile da: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Aumento della produttività del lavoro</a:t>
            </a:r>
          </a:p>
          <a:p>
            <a:pPr>
              <a:buFont typeface="Wingdings" charset="2"/>
              <a:buChar char="Ø"/>
            </a:pPr>
            <a:r>
              <a:rPr lang="it-IT" dirty="0" smtClean="0"/>
              <a:t>Aumento dei salari</a:t>
            </a:r>
          </a:p>
          <a:p>
            <a:pPr>
              <a:buFont typeface="Wingdings" charset="2"/>
              <a:buChar char="Ø"/>
            </a:pPr>
            <a:endParaRPr lang="it-IT" dirty="0" smtClean="0"/>
          </a:p>
          <a:p>
            <a:r>
              <a:rPr lang="it-IT" dirty="0"/>
              <a:t>Un’auto ogni 5 abitanti, una radio ogni 15 </a:t>
            </a:r>
          </a:p>
          <a:p>
            <a:r>
              <a:rPr lang="it-IT" dirty="0" smtClean="0"/>
              <a:t>Modelli </a:t>
            </a:r>
            <a:r>
              <a:rPr lang="it-IT" dirty="0"/>
              <a:t>di consumo: ostentazione di oggetti simbolo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9772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Ford e Taylor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Henry Ford e il “modello T</a:t>
            </a:r>
            <a:r>
              <a:rPr lang="it-IT" dirty="0" smtClean="0"/>
              <a:t>”: un’auto per gli operai (si poteva acquistare con 3 mesi di salario)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La catena di montaggio e l’organizzazione scientifica del lavoro: Frederick Taylor e il “taylorismo”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6818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Ford “modello T”, 1908</a:t>
            </a:r>
            <a:endParaRPr lang="it-IT" dirty="0"/>
          </a:p>
        </p:txBody>
      </p:sp>
      <p:pic>
        <p:nvPicPr>
          <p:cNvPr id="4" name="Segnaposto contenuto 3" descr="023_8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486" r="-1848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2443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Catena di montaggio Ford</a:t>
            </a:r>
            <a:endParaRPr lang="it-IT" dirty="0"/>
          </a:p>
        </p:txBody>
      </p:sp>
      <p:pic>
        <p:nvPicPr>
          <p:cNvPr id="4" name="Segnaposto contenuto 3" descr="37a841_e7486aabbacf44c9a3e924bbf11f8f8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35" b="151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75107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Tempi moderni </a:t>
            </a:r>
            <a:endParaRPr lang="it-IT" dirty="0"/>
          </a:p>
        </p:txBody>
      </p:sp>
      <p:pic>
        <p:nvPicPr>
          <p:cNvPr id="4" name="Segnaposto contenuto 3" descr="downloa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3" r="-9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80225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836</Words>
  <Application>Microsoft Macintosh PowerPoint</Application>
  <PresentationFormat>Presentazione su schermo (4:3)</PresentationFormat>
  <Paragraphs>113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La crisi del 1929</vt:lpstr>
      <vt:lpstr>Presentazione di PowerPoint</vt:lpstr>
      <vt:lpstr>Gli Stati Uniti nel 1929</vt:lpstr>
      <vt:lpstr>Società di massa</vt:lpstr>
      <vt:lpstr>Società dei consumi</vt:lpstr>
      <vt:lpstr>Ford e Taylor</vt:lpstr>
      <vt:lpstr>Ford “modello T”, 1908</vt:lpstr>
      <vt:lpstr>Catena di montaggio Ford</vt:lpstr>
      <vt:lpstr>Tempi moderni </vt:lpstr>
      <vt:lpstr>La società industriale “fordista”</vt:lpstr>
      <vt:lpstr>Antonio Gramsci, Quaderni del carcere </vt:lpstr>
      <vt:lpstr>Crollo di Wall Strett</vt:lpstr>
      <vt:lpstr>Da 4 a 15 milioni di disoccupati</vt:lpstr>
      <vt:lpstr>Presentazione di PowerPoint</vt:lpstr>
      <vt:lpstr>Crisi economica mondiale</vt:lpstr>
      <vt:lpstr>Risposte dei singoli Stati </vt:lpstr>
      <vt:lpstr>Brasile, distruzione del caffè per contenere il crollo dei prezzi</vt:lpstr>
      <vt:lpstr>Stati Uniti dopo la crisi</vt:lpstr>
      <vt:lpstr>Il New Deal di Roosevelt </vt:lpstr>
      <vt:lpstr>Presentazione di PowerPoint</vt:lpstr>
      <vt:lpstr>Effetti della crisi in Europa</vt:lpstr>
      <vt:lpstr>L’Italia fascista e la crisi del 29</vt:lpstr>
      <vt:lpstr>Spesa pubblica in rapporto al PIL dal 1870</vt:lpstr>
      <vt:lpstr>Spesa pubblica in rapporto al PIL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crisi del 1929</dc:title>
  <dc:creator>Federica Bertagna</dc:creator>
  <cp:lastModifiedBy>Federica Bertagna</cp:lastModifiedBy>
  <cp:revision>16</cp:revision>
  <dcterms:created xsi:type="dcterms:W3CDTF">2017-05-16T23:15:40Z</dcterms:created>
  <dcterms:modified xsi:type="dcterms:W3CDTF">2018-04-02T16:42:12Z</dcterms:modified>
</cp:coreProperties>
</file>