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91" r:id="rId3"/>
    <p:sldId id="292" r:id="rId4"/>
    <p:sldId id="293" r:id="rId5"/>
    <p:sldId id="294" r:id="rId6"/>
    <p:sldId id="295" r:id="rId7"/>
    <p:sldId id="296" r:id="rId8"/>
    <p:sldId id="297" r:id="rId9"/>
    <p:sldId id="298" r:id="rId10"/>
    <p:sldId id="299" r:id="rId11"/>
  </p:sldIdLst>
  <p:sldSz cx="9144000" cy="6858000" type="screen4x3"/>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7" d="100"/>
          <a:sy n="107" d="100"/>
        </p:scale>
        <p:origin x="-84"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AT"/>
          </a:p>
        </p:txBody>
      </p:sp>
      <p:sp>
        <p:nvSpPr>
          <p:cNvPr id="3" name="Unt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smtClean="0"/>
              <a:t>Formatvorlage des Untertitelmasters durch Klicken bearbeiten</a:t>
            </a:r>
            <a:endParaRPr lang="de-AT"/>
          </a:p>
        </p:txBody>
      </p:sp>
      <p:sp>
        <p:nvSpPr>
          <p:cNvPr id="4" name="Datumsplatzhalter 3"/>
          <p:cNvSpPr>
            <a:spLocks noGrp="1"/>
          </p:cNvSpPr>
          <p:nvPr>
            <p:ph type="dt" sz="half" idx="10"/>
          </p:nvPr>
        </p:nvSpPr>
        <p:spPr/>
        <p:txBody>
          <a:bodyPr/>
          <a:lstStyle/>
          <a:p>
            <a:fld id="{D5DE438C-CB24-4AFA-9E82-95E201036F6D}" type="datetimeFigureOut">
              <a:rPr lang="de-AT" smtClean="0"/>
              <a:pPr/>
              <a:t>05.12.2017</a:t>
            </a:fld>
            <a:endParaRPr lang="de-AT"/>
          </a:p>
        </p:txBody>
      </p:sp>
      <p:sp>
        <p:nvSpPr>
          <p:cNvPr id="5" name="Fußzeilenplatzhalter 4"/>
          <p:cNvSpPr>
            <a:spLocks noGrp="1"/>
          </p:cNvSpPr>
          <p:nvPr>
            <p:ph type="ftr" sz="quarter" idx="11"/>
          </p:nvPr>
        </p:nvSpPr>
        <p:spPr/>
        <p:txBody>
          <a:bodyPr/>
          <a:lstStyle/>
          <a:p>
            <a:endParaRPr lang="de-AT"/>
          </a:p>
        </p:txBody>
      </p:sp>
      <p:sp>
        <p:nvSpPr>
          <p:cNvPr id="6" name="Foliennummernplatzhalter 5"/>
          <p:cNvSpPr>
            <a:spLocks noGrp="1"/>
          </p:cNvSpPr>
          <p:nvPr>
            <p:ph type="sldNum" sz="quarter" idx="12"/>
          </p:nvPr>
        </p:nvSpPr>
        <p:spPr/>
        <p:txBody>
          <a:bodyPr/>
          <a:lstStyle/>
          <a:p>
            <a:fld id="{46D34251-391F-4F99-ADEC-55BA8084DD42}" type="slidenum">
              <a:rPr lang="de-AT" smtClean="0"/>
              <a:pPr/>
              <a:t>‹N›</a:t>
            </a:fld>
            <a:endParaRPr lang="de-A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AT"/>
          </a:p>
        </p:txBody>
      </p:sp>
      <p:sp>
        <p:nvSpPr>
          <p:cNvPr id="3" name="Vertikaler Textplatzhalter 2"/>
          <p:cNvSpPr>
            <a:spLocks noGrp="1"/>
          </p:cNvSpPr>
          <p:nvPr>
            <p:ph type="body" orient="vert" idx="1"/>
          </p:nvPr>
        </p:nvSpPr>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a:p>
        </p:txBody>
      </p:sp>
      <p:sp>
        <p:nvSpPr>
          <p:cNvPr id="4" name="Datumsplatzhalter 3"/>
          <p:cNvSpPr>
            <a:spLocks noGrp="1"/>
          </p:cNvSpPr>
          <p:nvPr>
            <p:ph type="dt" sz="half" idx="10"/>
          </p:nvPr>
        </p:nvSpPr>
        <p:spPr/>
        <p:txBody>
          <a:bodyPr/>
          <a:lstStyle/>
          <a:p>
            <a:fld id="{D5DE438C-CB24-4AFA-9E82-95E201036F6D}" type="datetimeFigureOut">
              <a:rPr lang="de-AT" smtClean="0"/>
              <a:pPr/>
              <a:t>05.12.2017</a:t>
            </a:fld>
            <a:endParaRPr lang="de-AT"/>
          </a:p>
        </p:txBody>
      </p:sp>
      <p:sp>
        <p:nvSpPr>
          <p:cNvPr id="5" name="Fußzeilenplatzhalter 4"/>
          <p:cNvSpPr>
            <a:spLocks noGrp="1"/>
          </p:cNvSpPr>
          <p:nvPr>
            <p:ph type="ftr" sz="quarter" idx="11"/>
          </p:nvPr>
        </p:nvSpPr>
        <p:spPr/>
        <p:txBody>
          <a:bodyPr/>
          <a:lstStyle/>
          <a:p>
            <a:endParaRPr lang="de-AT"/>
          </a:p>
        </p:txBody>
      </p:sp>
      <p:sp>
        <p:nvSpPr>
          <p:cNvPr id="6" name="Foliennummernplatzhalter 5"/>
          <p:cNvSpPr>
            <a:spLocks noGrp="1"/>
          </p:cNvSpPr>
          <p:nvPr>
            <p:ph type="sldNum" sz="quarter" idx="12"/>
          </p:nvPr>
        </p:nvSpPr>
        <p:spPr/>
        <p:txBody>
          <a:bodyPr/>
          <a:lstStyle/>
          <a:p>
            <a:fld id="{46D34251-391F-4F99-ADEC-55BA8084DD42}" type="slidenum">
              <a:rPr lang="de-AT" smtClean="0"/>
              <a:pPr/>
              <a:t>‹N›</a:t>
            </a:fld>
            <a:endParaRPr lang="de-A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p:spPr>
        <p:txBody>
          <a:bodyPr vert="eaVert"/>
          <a:lstStyle/>
          <a:p>
            <a:r>
              <a:rPr lang="de-DE" smtClean="0"/>
              <a:t>Titelmasterformat durch Klicken bearbeiten</a:t>
            </a:r>
            <a:endParaRPr lang="de-AT"/>
          </a:p>
        </p:txBody>
      </p:sp>
      <p:sp>
        <p:nvSpPr>
          <p:cNvPr id="3" name="Vertikaler Textplatzhalter 2"/>
          <p:cNvSpPr>
            <a:spLocks noGrp="1"/>
          </p:cNvSpPr>
          <p:nvPr>
            <p:ph type="body" orient="vert" idx="1"/>
          </p:nvPr>
        </p:nvSpPr>
        <p:spPr>
          <a:xfrm>
            <a:off x="457200" y="274638"/>
            <a:ext cx="6019800" cy="5851525"/>
          </a:xfrm>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a:p>
        </p:txBody>
      </p:sp>
      <p:sp>
        <p:nvSpPr>
          <p:cNvPr id="4" name="Datumsplatzhalter 3"/>
          <p:cNvSpPr>
            <a:spLocks noGrp="1"/>
          </p:cNvSpPr>
          <p:nvPr>
            <p:ph type="dt" sz="half" idx="10"/>
          </p:nvPr>
        </p:nvSpPr>
        <p:spPr/>
        <p:txBody>
          <a:bodyPr/>
          <a:lstStyle/>
          <a:p>
            <a:fld id="{D5DE438C-CB24-4AFA-9E82-95E201036F6D}" type="datetimeFigureOut">
              <a:rPr lang="de-AT" smtClean="0"/>
              <a:pPr/>
              <a:t>05.12.2017</a:t>
            </a:fld>
            <a:endParaRPr lang="de-AT"/>
          </a:p>
        </p:txBody>
      </p:sp>
      <p:sp>
        <p:nvSpPr>
          <p:cNvPr id="5" name="Fußzeilenplatzhalter 4"/>
          <p:cNvSpPr>
            <a:spLocks noGrp="1"/>
          </p:cNvSpPr>
          <p:nvPr>
            <p:ph type="ftr" sz="quarter" idx="11"/>
          </p:nvPr>
        </p:nvSpPr>
        <p:spPr/>
        <p:txBody>
          <a:bodyPr/>
          <a:lstStyle/>
          <a:p>
            <a:endParaRPr lang="de-AT"/>
          </a:p>
        </p:txBody>
      </p:sp>
      <p:sp>
        <p:nvSpPr>
          <p:cNvPr id="6" name="Foliennummernplatzhalter 5"/>
          <p:cNvSpPr>
            <a:spLocks noGrp="1"/>
          </p:cNvSpPr>
          <p:nvPr>
            <p:ph type="sldNum" sz="quarter" idx="12"/>
          </p:nvPr>
        </p:nvSpPr>
        <p:spPr/>
        <p:txBody>
          <a:bodyPr/>
          <a:lstStyle/>
          <a:p>
            <a:fld id="{46D34251-391F-4F99-ADEC-55BA8084DD42}" type="slidenum">
              <a:rPr lang="de-AT" smtClean="0"/>
              <a:pPr/>
              <a:t>‹N›</a:t>
            </a:fld>
            <a:endParaRPr lang="de-A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AT"/>
          </a:p>
        </p:txBody>
      </p:sp>
      <p:sp>
        <p:nvSpPr>
          <p:cNvPr id="3" name="Inhaltsplatzhalter 2"/>
          <p:cNvSpPr>
            <a:spLocks noGrp="1"/>
          </p:cNvSpPr>
          <p:nvPr>
            <p:ph idx="1"/>
          </p:nvPr>
        </p:nvSpPr>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a:p>
        </p:txBody>
      </p:sp>
      <p:sp>
        <p:nvSpPr>
          <p:cNvPr id="4" name="Datumsplatzhalter 3"/>
          <p:cNvSpPr>
            <a:spLocks noGrp="1"/>
          </p:cNvSpPr>
          <p:nvPr>
            <p:ph type="dt" sz="half" idx="10"/>
          </p:nvPr>
        </p:nvSpPr>
        <p:spPr/>
        <p:txBody>
          <a:bodyPr/>
          <a:lstStyle/>
          <a:p>
            <a:fld id="{D5DE438C-CB24-4AFA-9E82-95E201036F6D}" type="datetimeFigureOut">
              <a:rPr lang="de-AT" smtClean="0"/>
              <a:pPr/>
              <a:t>05.12.2017</a:t>
            </a:fld>
            <a:endParaRPr lang="de-AT"/>
          </a:p>
        </p:txBody>
      </p:sp>
      <p:sp>
        <p:nvSpPr>
          <p:cNvPr id="5" name="Fußzeilenplatzhalter 4"/>
          <p:cNvSpPr>
            <a:spLocks noGrp="1"/>
          </p:cNvSpPr>
          <p:nvPr>
            <p:ph type="ftr" sz="quarter" idx="11"/>
          </p:nvPr>
        </p:nvSpPr>
        <p:spPr/>
        <p:txBody>
          <a:bodyPr/>
          <a:lstStyle/>
          <a:p>
            <a:endParaRPr lang="de-AT"/>
          </a:p>
        </p:txBody>
      </p:sp>
      <p:sp>
        <p:nvSpPr>
          <p:cNvPr id="6" name="Foliennummernplatzhalter 5"/>
          <p:cNvSpPr>
            <a:spLocks noGrp="1"/>
          </p:cNvSpPr>
          <p:nvPr>
            <p:ph type="sldNum" sz="quarter" idx="12"/>
          </p:nvPr>
        </p:nvSpPr>
        <p:spPr/>
        <p:txBody>
          <a:bodyPr/>
          <a:lstStyle/>
          <a:p>
            <a:fld id="{46D34251-391F-4F99-ADEC-55BA8084DD42}" type="slidenum">
              <a:rPr lang="de-AT" smtClean="0"/>
              <a:pPr/>
              <a:t>‹N›</a:t>
            </a:fld>
            <a:endParaRPr lang="de-A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AT"/>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Textmasterformate durch Klicken bearbeiten</a:t>
            </a:r>
          </a:p>
        </p:txBody>
      </p:sp>
      <p:sp>
        <p:nvSpPr>
          <p:cNvPr id="4" name="Datumsplatzhalter 3"/>
          <p:cNvSpPr>
            <a:spLocks noGrp="1"/>
          </p:cNvSpPr>
          <p:nvPr>
            <p:ph type="dt" sz="half" idx="10"/>
          </p:nvPr>
        </p:nvSpPr>
        <p:spPr/>
        <p:txBody>
          <a:bodyPr/>
          <a:lstStyle/>
          <a:p>
            <a:fld id="{D5DE438C-CB24-4AFA-9E82-95E201036F6D}" type="datetimeFigureOut">
              <a:rPr lang="de-AT" smtClean="0"/>
              <a:pPr/>
              <a:t>05.12.2017</a:t>
            </a:fld>
            <a:endParaRPr lang="de-AT"/>
          </a:p>
        </p:txBody>
      </p:sp>
      <p:sp>
        <p:nvSpPr>
          <p:cNvPr id="5" name="Fußzeilenplatzhalter 4"/>
          <p:cNvSpPr>
            <a:spLocks noGrp="1"/>
          </p:cNvSpPr>
          <p:nvPr>
            <p:ph type="ftr" sz="quarter" idx="11"/>
          </p:nvPr>
        </p:nvSpPr>
        <p:spPr/>
        <p:txBody>
          <a:bodyPr/>
          <a:lstStyle/>
          <a:p>
            <a:endParaRPr lang="de-AT"/>
          </a:p>
        </p:txBody>
      </p:sp>
      <p:sp>
        <p:nvSpPr>
          <p:cNvPr id="6" name="Foliennummernplatzhalter 5"/>
          <p:cNvSpPr>
            <a:spLocks noGrp="1"/>
          </p:cNvSpPr>
          <p:nvPr>
            <p:ph type="sldNum" sz="quarter" idx="12"/>
          </p:nvPr>
        </p:nvSpPr>
        <p:spPr/>
        <p:txBody>
          <a:bodyPr/>
          <a:lstStyle/>
          <a:p>
            <a:fld id="{46D34251-391F-4F99-ADEC-55BA8084DD42}" type="slidenum">
              <a:rPr lang="de-AT" smtClean="0"/>
              <a:pPr/>
              <a:t>‹N›</a:t>
            </a:fld>
            <a:endParaRPr lang="de-A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AT"/>
          </a:p>
        </p:txBody>
      </p:sp>
      <p:sp>
        <p:nvSpPr>
          <p:cNvPr id="3" name="Inhaltsplatzhalt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a:p>
        </p:txBody>
      </p:sp>
      <p:sp>
        <p:nvSpPr>
          <p:cNvPr id="4" name="Inhaltsplatzhalt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a:p>
        </p:txBody>
      </p:sp>
      <p:sp>
        <p:nvSpPr>
          <p:cNvPr id="5" name="Datumsplatzhalter 4"/>
          <p:cNvSpPr>
            <a:spLocks noGrp="1"/>
          </p:cNvSpPr>
          <p:nvPr>
            <p:ph type="dt" sz="half" idx="10"/>
          </p:nvPr>
        </p:nvSpPr>
        <p:spPr/>
        <p:txBody>
          <a:bodyPr/>
          <a:lstStyle/>
          <a:p>
            <a:fld id="{D5DE438C-CB24-4AFA-9E82-95E201036F6D}" type="datetimeFigureOut">
              <a:rPr lang="de-AT" smtClean="0"/>
              <a:pPr/>
              <a:t>05.12.2017</a:t>
            </a:fld>
            <a:endParaRPr lang="de-AT"/>
          </a:p>
        </p:txBody>
      </p:sp>
      <p:sp>
        <p:nvSpPr>
          <p:cNvPr id="6" name="Fußzeilenplatzhalter 5"/>
          <p:cNvSpPr>
            <a:spLocks noGrp="1"/>
          </p:cNvSpPr>
          <p:nvPr>
            <p:ph type="ftr" sz="quarter" idx="11"/>
          </p:nvPr>
        </p:nvSpPr>
        <p:spPr/>
        <p:txBody>
          <a:bodyPr/>
          <a:lstStyle/>
          <a:p>
            <a:endParaRPr lang="de-AT"/>
          </a:p>
        </p:txBody>
      </p:sp>
      <p:sp>
        <p:nvSpPr>
          <p:cNvPr id="7" name="Foliennummernplatzhalter 6"/>
          <p:cNvSpPr>
            <a:spLocks noGrp="1"/>
          </p:cNvSpPr>
          <p:nvPr>
            <p:ph type="sldNum" sz="quarter" idx="12"/>
          </p:nvPr>
        </p:nvSpPr>
        <p:spPr/>
        <p:txBody>
          <a:bodyPr/>
          <a:lstStyle/>
          <a:p>
            <a:fld id="{46D34251-391F-4F99-ADEC-55BA8084DD42}" type="slidenum">
              <a:rPr lang="de-AT" smtClean="0"/>
              <a:pPr/>
              <a:t>‹N›</a:t>
            </a:fld>
            <a:endParaRPr lang="de-A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smtClean="0"/>
              <a:t>Titelmasterformat durch Klicken bearbeiten</a:t>
            </a:r>
            <a:endParaRPr lang="de-AT"/>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a:p>
        </p:txBody>
      </p:sp>
      <p:sp>
        <p:nvSpPr>
          <p:cNvPr id="7" name="Datumsplatzhalter 6"/>
          <p:cNvSpPr>
            <a:spLocks noGrp="1"/>
          </p:cNvSpPr>
          <p:nvPr>
            <p:ph type="dt" sz="half" idx="10"/>
          </p:nvPr>
        </p:nvSpPr>
        <p:spPr/>
        <p:txBody>
          <a:bodyPr/>
          <a:lstStyle/>
          <a:p>
            <a:fld id="{D5DE438C-CB24-4AFA-9E82-95E201036F6D}" type="datetimeFigureOut">
              <a:rPr lang="de-AT" smtClean="0"/>
              <a:pPr/>
              <a:t>05.12.2017</a:t>
            </a:fld>
            <a:endParaRPr lang="de-AT"/>
          </a:p>
        </p:txBody>
      </p:sp>
      <p:sp>
        <p:nvSpPr>
          <p:cNvPr id="8" name="Fußzeilenplatzhalter 7"/>
          <p:cNvSpPr>
            <a:spLocks noGrp="1"/>
          </p:cNvSpPr>
          <p:nvPr>
            <p:ph type="ftr" sz="quarter" idx="11"/>
          </p:nvPr>
        </p:nvSpPr>
        <p:spPr/>
        <p:txBody>
          <a:bodyPr/>
          <a:lstStyle/>
          <a:p>
            <a:endParaRPr lang="de-AT"/>
          </a:p>
        </p:txBody>
      </p:sp>
      <p:sp>
        <p:nvSpPr>
          <p:cNvPr id="9" name="Foliennummernplatzhalter 8"/>
          <p:cNvSpPr>
            <a:spLocks noGrp="1"/>
          </p:cNvSpPr>
          <p:nvPr>
            <p:ph type="sldNum" sz="quarter" idx="12"/>
          </p:nvPr>
        </p:nvSpPr>
        <p:spPr/>
        <p:txBody>
          <a:bodyPr/>
          <a:lstStyle/>
          <a:p>
            <a:fld id="{46D34251-391F-4F99-ADEC-55BA8084DD42}" type="slidenum">
              <a:rPr lang="de-AT" smtClean="0"/>
              <a:pPr/>
              <a:t>‹N›</a:t>
            </a:fld>
            <a:endParaRPr lang="de-A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AT"/>
          </a:p>
        </p:txBody>
      </p:sp>
      <p:sp>
        <p:nvSpPr>
          <p:cNvPr id="3" name="Datumsplatzhalter 2"/>
          <p:cNvSpPr>
            <a:spLocks noGrp="1"/>
          </p:cNvSpPr>
          <p:nvPr>
            <p:ph type="dt" sz="half" idx="10"/>
          </p:nvPr>
        </p:nvSpPr>
        <p:spPr/>
        <p:txBody>
          <a:bodyPr/>
          <a:lstStyle/>
          <a:p>
            <a:fld id="{D5DE438C-CB24-4AFA-9E82-95E201036F6D}" type="datetimeFigureOut">
              <a:rPr lang="de-AT" smtClean="0"/>
              <a:pPr/>
              <a:t>05.12.2017</a:t>
            </a:fld>
            <a:endParaRPr lang="de-AT"/>
          </a:p>
        </p:txBody>
      </p:sp>
      <p:sp>
        <p:nvSpPr>
          <p:cNvPr id="4" name="Fußzeilenplatzhalter 3"/>
          <p:cNvSpPr>
            <a:spLocks noGrp="1"/>
          </p:cNvSpPr>
          <p:nvPr>
            <p:ph type="ftr" sz="quarter" idx="11"/>
          </p:nvPr>
        </p:nvSpPr>
        <p:spPr/>
        <p:txBody>
          <a:bodyPr/>
          <a:lstStyle/>
          <a:p>
            <a:endParaRPr lang="de-AT"/>
          </a:p>
        </p:txBody>
      </p:sp>
      <p:sp>
        <p:nvSpPr>
          <p:cNvPr id="5" name="Foliennummernplatzhalter 4"/>
          <p:cNvSpPr>
            <a:spLocks noGrp="1"/>
          </p:cNvSpPr>
          <p:nvPr>
            <p:ph type="sldNum" sz="quarter" idx="12"/>
          </p:nvPr>
        </p:nvSpPr>
        <p:spPr/>
        <p:txBody>
          <a:bodyPr/>
          <a:lstStyle/>
          <a:p>
            <a:fld id="{46D34251-391F-4F99-ADEC-55BA8084DD42}" type="slidenum">
              <a:rPr lang="de-AT" smtClean="0"/>
              <a:pPr/>
              <a:t>‹N›</a:t>
            </a:fld>
            <a:endParaRPr lang="de-A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D5DE438C-CB24-4AFA-9E82-95E201036F6D}" type="datetimeFigureOut">
              <a:rPr lang="de-AT" smtClean="0"/>
              <a:pPr/>
              <a:t>05.12.2017</a:t>
            </a:fld>
            <a:endParaRPr lang="de-AT"/>
          </a:p>
        </p:txBody>
      </p:sp>
      <p:sp>
        <p:nvSpPr>
          <p:cNvPr id="3" name="Fußzeilenplatzhalter 2"/>
          <p:cNvSpPr>
            <a:spLocks noGrp="1"/>
          </p:cNvSpPr>
          <p:nvPr>
            <p:ph type="ftr" sz="quarter" idx="11"/>
          </p:nvPr>
        </p:nvSpPr>
        <p:spPr/>
        <p:txBody>
          <a:bodyPr/>
          <a:lstStyle/>
          <a:p>
            <a:endParaRPr lang="de-AT"/>
          </a:p>
        </p:txBody>
      </p:sp>
      <p:sp>
        <p:nvSpPr>
          <p:cNvPr id="4" name="Foliennummernplatzhalter 3"/>
          <p:cNvSpPr>
            <a:spLocks noGrp="1"/>
          </p:cNvSpPr>
          <p:nvPr>
            <p:ph type="sldNum" sz="quarter" idx="12"/>
          </p:nvPr>
        </p:nvSpPr>
        <p:spPr/>
        <p:txBody>
          <a:bodyPr/>
          <a:lstStyle/>
          <a:p>
            <a:fld id="{46D34251-391F-4F99-ADEC-55BA8084DD42}" type="slidenum">
              <a:rPr lang="de-AT" smtClean="0"/>
              <a:pPr/>
              <a:t>‹N›</a:t>
            </a:fld>
            <a:endParaRPr lang="de-A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AT"/>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4"/>
          <p:cNvSpPr>
            <a:spLocks noGrp="1"/>
          </p:cNvSpPr>
          <p:nvPr>
            <p:ph type="dt" sz="half" idx="10"/>
          </p:nvPr>
        </p:nvSpPr>
        <p:spPr/>
        <p:txBody>
          <a:bodyPr/>
          <a:lstStyle/>
          <a:p>
            <a:fld id="{D5DE438C-CB24-4AFA-9E82-95E201036F6D}" type="datetimeFigureOut">
              <a:rPr lang="de-AT" smtClean="0"/>
              <a:pPr/>
              <a:t>05.12.2017</a:t>
            </a:fld>
            <a:endParaRPr lang="de-AT"/>
          </a:p>
        </p:txBody>
      </p:sp>
      <p:sp>
        <p:nvSpPr>
          <p:cNvPr id="6" name="Fußzeilenplatzhalter 5"/>
          <p:cNvSpPr>
            <a:spLocks noGrp="1"/>
          </p:cNvSpPr>
          <p:nvPr>
            <p:ph type="ftr" sz="quarter" idx="11"/>
          </p:nvPr>
        </p:nvSpPr>
        <p:spPr/>
        <p:txBody>
          <a:bodyPr/>
          <a:lstStyle/>
          <a:p>
            <a:endParaRPr lang="de-AT"/>
          </a:p>
        </p:txBody>
      </p:sp>
      <p:sp>
        <p:nvSpPr>
          <p:cNvPr id="7" name="Foliennummernplatzhalter 6"/>
          <p:cNvSpPr>
            <a:spLocks noGrp="1"/>
          </p:cNvSpPr>
          <p:nvPr>
            <p:ph type="sldNum" sz="quarter" idx="12"/>
          </p:nvPr>
        </p:nvSpPr>
        <p:spPr/>
        <p:txBody>
          <a:bodyPr/>
          <a:lstStyle/>
          <a:p>
            <a:fld id="{46D34251-391F-4F99-ADEC-55BA8084DD42}" type="slidenum">
              <a:rPr lang="de-AT" smtClean="0"/>
              <a:pPr/>
              <a:t>‹N›</a:t>
            </a:fld>
            <a:endParaRPr lang="de-A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AT"/>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AT"/>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4"/>
          <p:cNvSpPr>
            <a:spLocks noGrp="1"/>
          </p:cNvSpPr>
          <p:nvPr>
            <p:ph type="dt" sz="half" idx="10"/>
          </p:nvPr>
        </p:nvSpPr>
        <p:spPr/>
        <p:txBody>
          <a:bodyPr/>
          <a:lstStyle/>
          <a:p>
            <a:fld id="{D5DE438C-CB24-4AFA-9E82-95E201036F6D}" type="datetimeFigureOut">
              <a:rPr lang="de-AT" smtClean="0"/>
              <a:pPr/>
              <a:t>05.12.2017</a:t>
            </a:fld>
            <a:endParaRPr lang="de-AT"/>
          </a:p>
        </p:txBody>
      </p:sp>
      <p:sp>
        <p:nvSpPr>
          <p:cNvPr id="6" name="Fußzeilenplatzhalter 5"/>
          <p:cNvSpPr>
            <a:spLocks noGrp="1"/>
          </p:cNvSpPr>
          <p:nvPr>
            <p:ph type="ftr" sz="quarter" idx="11"/>
          </p:nvPr>
        </p:nvSpPr>
        <p:spPr/>
        <p:txBody>
          <a:bodyPr/>
          <a:lstStyle/>
          <a:p>
            <a:endParaRPr lang="de-AT"/>
          </a:p>
        </p:txBody>
      </p:sp>
      <p:sp>
        <p:nvSpPr>
          <p:cNvPr id="7" name="Foliennummernplatzhalter 6"/>
          <p:cNvSpPr>
            <a:spLocks noGrp="1"/>
          </p:cNvSpPr>
          <p:nvPr>
            <p:ph type="sldNum" sz="quarter" idx="12"/>
          </p:nvPr>
        </p:nvSpPr>
        <p:spPr/>
        <p:txBody>
          <a:bodyPr/>
          <a:lstStyle/>
          <a:p>
            <a:fld id="{46D34251-391F-4F99-ADEC-55BA8084DD42}" type="slidenum">
              <a:rPr lang="de-AT" smtClean="0"/>
              <a:pPr/>
              <a:t>‹N›</a:t>
            </a:fld>
            <a:endParaRPr lang="de-A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e-DE" smtClean="0"/>
              <a:t>Titelmasterformat durch Klicken bearbeiten</a:t>
            </a:r>
            <a:endParaRPr lang="de-AT"/>
          </a:p>
        </p:txBody>
      </p:sp>
      <p:sp>
        <p:nvSpPr>
          <p:cNvPr id="3" name="Textplatzhalt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a:p>
        </p:txBody>
      </p:sp>
      <p:sp>
        <p:nvSpPr>
          <p:cNvPr id="4" name="Datumsplatzhalt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5DE438C-CB24-4AFA-9E82-95E201036F6D}" type="datetimeFigureOut">
              <a:rPr lang="de-AT" smtClean="0"/>
              <a:pPr/>
              <a:t>05.12.2017</a:t>
            </a:fld>
            <a:endParaRPr lang="de-AT"/>
          </a:p>
        </p:txBody>
      </p:sp>
      <p:sp>
        <p:nvSpPr>
          <p:cNvPr id="5" name="Fußzeilenplatzhalt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AT"/>
          </a:p>
        </p:txBody>
      </p:sp>
      <p:sp>
        <p:nvSpPr>
          <p:cNvPr id="6" name="Foliennummernplatzhalt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6D34251-391F-4F99-ADEC-55BA8084DD42}" type="slidenum">
              <a:rPr lang="de-AT" smtClean="0"/>
              <a:pPr/>
              <a:t>‹N›</a:t>
            </a:fld>
            <a:endParaRPr lang="de-AT"/>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normAutofit/>
          </a:bodyPr>
          <a:lstStyle/>
          <a:p>
            <a:r>
              <a:rPr lang="de-DE" sz="3500" dirty="0" smtClean="0">
                <a:latin typeface="Garamond" panose="02020404030301010803" pitchFamily="18" charset="0"/>
              </a:rPr>
              <a:t>Literatur </a:t>
            </a:r>
            <a:r>
              <a:rPr lang="de-DE" sz="3500" dirty="0" smtClean="0">
                <a:latin typeface="Garamond" panose="02020404030301010803" pitchFamily="18" charset="0"/>
              </a:rPr>
              <a:t>des </a:t>
            </a:r>
            <a:r>
              <a:rPr lang="de-DE" sz="3500" dirty="0" smtClean="0">
                <a:latin typeface="Garamond" panose="02020404030301010803" pitchFamily="18" charset="0"/>
              </a:rPr>
              <a:t>Naturalismus</a:t>
            </a:r>
            <a:endParaRPr lang="de-AT" sz="3500" dirty="0"/>
          </a:p>
        </p:txBody>
      </p:sp>
      <p:sp>
        <p:nvSpPr>
          <p:cNvPr id="3" name="Untertitel 2"/>
          <p:cNvSpPr>
            <a:spLocks noGrp="1"/>
          </p:cNvSpPr>
          <p:nvPr>
            <p:ph type="subTitle" idx="1"/>
          </p:nvPr>
        </p:nvSpPr>
        <p:spPr/>
        <p:txBody>
          <a:bodyPr>
            <a:normAutofit/>
          </a:bodyPr>
          <a:lstStyle/>
          <a:p>
            <a:pPr marL="342900" indent="-342900"/>
            <a:r>
              <a:rPr lang="de-DE" sz="1800" dirty="0" smtClean="0">
                <a:solidFill>
                  <a:schemeClr val="tx1"/>
                </a:solidFill>
                <a:latin typeface="Garamond"/>
                <a:ea typeface="Calibri"/>
                <a:cs typeface="Times New Roman"/>
              </a:rPr>
              <a:t> 5. 12. 2017:</a:t>
            </a:r>
            <a:endParaRPr lang="de-DE" sz="1800" dirty="0" smtClean="0">
              <a:solidFill>
                <a:schemeClr val="tx1"/>
              </a:solidFill>
              <a:latin typeface="Garamond"/>
              <a:ea typeface="Calibri"/>
              <a:cs typeface="Times New Roman"/>
            </a:endParaRPr>
          </a:p>
          <a:p>
            <a:r>
              <a:rPr lang="de-AT" sz="1800" dirty="0" smtClean="0">
                <a:solidFill>
                  <a:schemeClr val="tx1"/>
                </a:solidFill>
                <a:latin typeface="Garamond" pitchFamily="18" charset="0"/>
              </a:rPr>
              <a:t>Naturalismus; </a:t>
            </a:r>
            <a:r>
              <a:rPr lang="de-AT" sz="1800" dirty="0" smtClean="0">
                <a:solidFill>
                  <a:schemeClr val="tx1"/>
                </a:solidFill>
                <a:latin typeface="Garamond" pitchFamily="18" charset="0"/>
              </a:rPr>
              <a:t>Berliner Moderne</a:t>
            </a:r>
          </a:p>
          <a:p>
            <a:r>
              <a:rPr lang="de-AT" sz="1800" dirty="0" smtClean="0">
                <a:solidFill>
                  <a:schemeClr val="tx1"/>
                </a:solidFill>
                <a:latin typeface="Garamond" pitchFamily="18" charset="0"/>
              </a:rPr>
              <a:t>Holz/Schlaf</a:t>
            </a:r>
            <a:r>
              <a:rPr lang="de-AT" sz="1800" dirty="0" smtClean="0">
                <a:solidFill>
                  <a:schemeClr val="tx1"/>
                </a:solidFill>
                <a:latin typeface="Garamond" pitchFamily="18" charset="0"/>
              </a:rPr>
              <a:t>: </a:t>
            </a:r>
            <a:r>
              <a:rPr lang="de-AT" sz="1800" i="1" smtClean="0">
                <a:solidFill>
                  <a:schemeClr val="tx1"/>
                </a:solidFill>
                <a:latin typeface="Garamond" pitchFamily="18" charset="0"/>
              </a:rPr>
              <a:t>Papa </a:t>
            </a:r>
            <a:r>
              <a:rPr lang="de-AT" sz="1800" i="1" smtClean="0">
                <a:solidFill>
                  <a:schemeClr val="tx1"/>
                </a:solidFill>
                <a:latin typeface="Garamond" pitchFamily="18" charset="0"/>
              </a:rPr>
              <a:t>Hamlet</a:t>
            </a:r>
            <a:r>
              <a:rPr lang="de-AT" sz="1800" smtClean="0">
                <a:solidFill>
                  <a:schemeClr val="tx1"/>
                </a:solidFill>
                <a:latin typeface="Garamond" pitchFamily="18" charset="0"/>
              </a:rPr>
              <a:t> (1889)</a:t>
            </a:r>
            <a:endParaRPr lang="de-AT" sz="1800" i="1" dirty="0" smtClean="0">
              <a:solidFill>
                <a:schemeClr val="tx1"/>
              </a:solidFill>
              <a:latin typeface="Garamond" pitchFamily="18" charset="0"/>
            </a:endParaRPr>
          </a:p>
          <a:p>
            <a:r>
              <a:rPr lang="de-AT" sz="1800" dirty="0" smtClean="0">
                <a:solidFill>
                  <a:schemeClr val="tx1"/>
                </a:solidFill>
                <a:latin typeface="Garamond" pitchFamily="18" charset="0"/>
              </a:rPr>
              <a:t>Hauptmann: </a:t>
            </a:r>
            <a:r>
              <a:rPr lang="de-AT" sz="1800" i="1" dirty="0" smtClean="0">
                <a:solidFill>
                  <a:schemeClr val="tx1"/>
                </a:solidFill>
                <a:latin typeface="Garamond" pitchFamily="18" charset="0"/>
              </a:rPr>
              <a:t>Vor Sonnenaufgang </a:t>
            </a:r>
            <a:r>
              <a:rPr lang="de-AT" sz="1800" dirty="0" smtClean="0">
                <a:solidFill>
                  <a:schemeClr val="tx1"/>
                </a:solidFill>
                <a:latin typeface="Garamond" pitchFamily="18" charset="0"/>
              </a:rPr>
              <a:t>(1890)</a:t>
            </a:r>
            <a:endParaRPr lang="de-DE" sz="1800" dirty="0" smtClean="0">
              <a:solidFill>
                <a:schemeClr val="tx1"/>
              </a:solidFill>
              <a:latin typeface="Garamond" pitchFamily="18" charset="0"/>
              <a:ea typeface="Calibri"/>
              <a:cs typeface="Times New Roman"/>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de-AT"/>
          </a:p>
        </p:txBody>
      </p:sp>
      <p:sp>
        <p:nvSpPr>
          <p:cNvPr id="3" name="Inhaltsplatzhalter 2"/>
          <p:cNvSpPr>
            <a:spLocks noGrp="1"/>
          </p:cNvSpPr>
          <p:nvPr>
            <p:ph idx="1"/>
          </p:nvPr>
        </p:nvSpPr>
        <p:spPr>
          <a:xfrm>
            <a:off x="467544" y="836712"/>
            <a:ext cx="8229600" cy="4525963"/>
          </a:xfrm>
        </p:spPr>
        <p:txBody>
          <a:bodyPr/>
          <a:lstStyle/>
          <a:p>
            <a:pPr>
              <a:buNone/>
            </a:pPr>
            <a:r>
              <a:rPr lang="de-AT" dirty="0" smtClean="0"/>
              <a:t>	</a:t>
            </a:r>
            <a:r>
              <a:rPr lang="de-AT" sz="2400" dirty="0" smtClean="0"/>
              <a:t>Johannes Schlaf über </a:t>
            </a:r>
            <a:r>
              <a:rPr lang="de-AT" sz="2400" dirty="0" err="1" smtClean="0"/>
              <a:t>Loths</a:t>
            </a:r>
            <a:r>
              <a:rPr lang="de-AT" sz="2400" dirty="0" smtClean="0"/>
              <a:t> Charakter zu </a:t>
            </a:r>
            <a:r>
              <a:rPr lang="de-AT" sz="2400" dirty="0" err="1" smtClean="0"/>
              <a:t>Gehart</a:t>
            </a:r>
            <a:r>
              <a:rPr lang="de-AT" sz="2400" dirty="0" smtClean="0"/>
              <a:t> Hauptmann:</a:t>
            </a:r>
          </a:p>
          <a:p>
            <a:pPr>
              <a:buNone/>
            </a:pPr>
            <a:r>
              <a:rPr lang="de-AT" dirty="0" smtClean="0"/>
              <a:t/>
            </a:r>
            <a:br>
              <a:rPr lang="de-AT" dirty="0" smtClean="0"/>
            </a:br>
            <a:r>
              <a:rPr lang="de-AT" sz="2200" dirty="0" smtClean="0"/>
              <a:t>“Sie führen uns endlich einmal einen kerngesunden, fest auf seinen beiden Füßen stehenden Menschen in einem durchaus gesunden Konflikt vor, den er in gesunder und natürlicher Weise überdauert”.</a:t>
            </a:r>
            <a:endParaRPr lang="de-AT" sz="22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de-DE" dirty="0"/>
          </a:p>
        </p:txBody>
      </p:sp>
      <p:sp>
        <p:nvSpPr>
          <p:cNvPr id="3" name="Inhaltsplatzhalter 2"/>
          <p:cNvSpPr>
            <a:spLocks noGrp="1"/>
          </p:cNvSpPr>
          <p:nvPr>
            <p:ph idx="1"/>
          </p:nvPr>
        </p:nvSpPr>
        <p:spPr>
          <a:xfrm>
            <a:off x="457200" y="1268760"/>
            <a:ext cx="8229600" cy="4857403"/>
          </a:xfrm>
        </p:spPr>
        <p:txBody>
          <a:bodyPr>
            <a:normAutofit/>
          </a:bodyPr>
          <a:lstStyle/>
          <a:p>
            <a:pPr marL="0" indent="0">
              <a:buNone/>
            </a:pPr>
            <a:r>
              <a:rPr lang="de-DE" sz="2200" i="1" dirty="0">
                <a:latin typeface="Garamond" panose="02020404030301010803" pitchFamily="18" charset="0"/>
              </a:rPr>
              <a:t>Drama</a:t>
            </a:r>
            <a:r>
              <a:rPr lang="de-DE" sz="2200" dirty="0">
                <a:latin typeface="Garamond" panose="02020404030301010803" pitchFamily="18" charset="0"/>
              </a:rPr>
              <a:t> (maßgebliche Vertreter im deutschsprachigen Raum: Arno Holz und Johannes Schlaf; Gerhard Hauptmann</a:t>
            </a:r>
            <a:r>
              <a:rPr lang="de-DE" sz="2200" dirty="0" smtClean="0">
                <a:latin typeface="Garamond" panose="02020404030301010803" pitchFamily="18" charset="0"/>
              </a:rPr>
              <a:t>)</a:t>
            </a:r>
          </a:p>
          <a:p>
            <a:pPr marL="0" indent="0">
              <a:buNone/>
            </a:pPr>
            <a:endParaRPr lang="de-DE" sz="2200" dirty="0" smtClean="0">
              <a:latin typeface="Garamond" panose="02020404030301010803" pitchFamily="18" charset="0"/>
            </a:endParaRPr>
          </a:p>
          <a:p>
            <a:pPr marL="0" indent="0">
              <a:buNone/>
            </a:pPr>
            <a:endParaRPr lang="de-DE" sz="2200" dirty="0">
              <a:latin typeface="Garamond" panose="02020404030301010803" pitchFamily="18" charset="0"/>
            </a:endParaRPr>
          </a:p>
          <a:p>
            <a:pPr marL="0" indent="0">
              <a:spcAft>
                <a:spcPts val="0"/>
              </a:spcAft>
              <a:buNone/>
            </a:pPr>
            <a:r>
              <a:rPr lang="de-DE" sz="2400" i="1" dirty="0">
                <a:latin typeface="Garamond" panose="02020404030301010803" pitchFamily="18" charset="0"/>
                <a:ea typeface="Calibri"/>
                <a:cs typeface="Times New Roman"/>
              </a:rPr>
              <a:t>Programmatische Zeitschriften des Naturalismus</a:t>
            </a:r>
            <a:r>
              <a:rPr lang="de-DE" sz="2400" dirty="0">
                <a:latin typeface="Garamond" panose="02020404030301010803" pitchFamily="18" charset="0"/>
                <a:ea typeface="Calibri"/>
                <a:cs typeface="Times New Roman"/>
              </a:rPr>
              <a:t>:</a:t>
            </a:r>
          </a:p>
          <a:p>
            <a:pPr marL="106680" indent="0">
              <a:spcAft>
                <a:spcPts val="0"/>
              </a:spcAft>
              <a:buNone/>
            </a:pPr>
            <a:r>
              <a:rPr lang="de-DE" sz="2400" dirty="0">
                <a:latin typeface="Garamond" panose="02020404030301010803" pitchFamily="18" charset="0"/>
                <a:ea typeface="Calibri"/>
                <a:cs typeface="Times New Roman"/>
              </a:rPr>
              <a:t>* </a:t>
            </a:r>
            <a:r>
              <a:rPr lang="de-DE" sz="2400" i="1" dirty="0">
                <a:latin typeface="Garamond" panose="02020404030301010803" pitchFamily="18" charset="0"/>
                <a:ea typeface="Calibri"/>
                <a:cs typeface="Times New Roman"/>
              </a:rPr>
              <a:t>Kritische Waffengänge</a:t>
            </a:r>
            <a:r>
              <a:rPr lang="de-DE" sz="2400" dirty="0">
                <a:latin typeface="Garamond" panose="02020404030301010803" pitchFamily="18" charset="0"/>
                <a:ea typeface="Calibri"/>
                <a:cs typeface="Times New Roman"/>
              </a:rPr>
              <a:t>, </a:t>
            </a:r>
            <a:r>
              <a:rPr lang="de-DE" sz="2400" b="1" dirty="0" err="1">
                <a:latin typeface="Garamond" panose="02020404030301010803" pitchFamily="18" charset="0"/>
                <a:ea typeface="Calibri"/>
                <a:cs typeface="Times New Roman"/>
              </a:rPr>
              <a:t>hg</a:t>
            </a:r>
            <a:r>
              <a:rPr lang="de-DE" sz="2400" b="1" dirty="0">
                <a:latin typeface="Garamond" panose="02020404030301010803" pitchFamily="18" charset="0"/>
                <a:ea typeface="Calibri"/>
                <a:cs typeface="Times New Roman"/>
              </a:rPr>
              <a:t>.</a:t>
            </a:r>
            <a:r>
              <a:rPr lang="de-DE" sz="2400" dirty="0">
                <a:latin typeface="Garamond" panose="02020404030301010803" pitchFamily="18" charset="0"/>
                <a:ea typeface="Calibri"/>
                <a:cs typeface="Times New Roman"/>
              </a:rPr>
              <a:t> v. </a:t>
            </a:r>
            <a:r>
              <a:rPr lang="de-DE" sz="2400" b="1" dirty="0">
                <a:latin typeface="Garamond" panose="02020404030301010803" pitchFamily="18" charset="0"/>
                <a:ea typeface="Calibri"/>
                <a:cs typeface="Times New Roman"/>
              </a:rPr>
              <a:t>Heinrich und Julius Hart 1882–1884</a:t>
            </a:r>
            <a:r>
              <a:rPr lang="de-DE" sz="2400" dirty="0">
                <a:latin typeface="Garamond" panose="02020404030301010803" pitchFamily="18" charset="0"/>
                <a:ea typeface="Calibri"/>
                <a:cs typeface="Times New Roman"/>
              </a:rPr>
              <a:t>.</a:t>
            </a:r>
          </a:p>
          <a:p>
            <a:pPr marL="106680" indent="0">
              <a:spcAft>
                <a:spcPts val="0"/>
              </a:spcAft>
              <a:buNone/>
            </a:pPr>
            <a:r>
              <a:rPr lang="de-DE" sz="2400" dirty="0">
                <a:latin typeface="Garamond" panose="02020404030301010803" pitchFamily="18" charset="0"/>
                <a:ea typeface="Calibri"/>
                <a:cs typeface="Times New Roman"/>
              </a:rPr>
              <a:t>* </a:t>
            </a:r>
            <a:r>
              <a:rPr lang="de-DE" sz="2400" i="1" dirty="0">
                <a:latin typeface="Garamond" panose="02020404030301010803" pitchFamily="18" charset="0"/>
                <a:ea typeface="Calibri"/>
                <a:cs typeface="Times New Roman"/>
              </a:rPr>
              <a:t>Die Gesellschaft</a:t>
            </a:r>
            <a:r>
              <a:rPr lang="de-DE" sz="2400" dirty="0">
                <a:latin typeface="Garamond" panose="02020404030301010803" pitchFamily="18" charset="0"/>
                <a:ea typeface="Calibri"/>
                <a:cs typeface="Times New Roman"/>
              </a:rPr>
              <a:t>, </a:t>
            </a:r>
            <a:r>
              <a:rPr lang="de-DE" sz="2400" b="1" dirty="0" err="1">
                <a:latin typeface="Garamond" panose="02020404030301010803" pitchFamily="18" charset="0"/>
                <a:ea typeface="Calibri"/>
                <a:cs typeface="Times New Roman"/>
              </a:rPr>
              <a:t>hg</a:t>
            </a:r>
            <a:r>
              <a:rPr lang="de-DE" sz="2400" b="1" dirty="0">
                <a:latin typeface="Garamond" panose="02020404030301010803" pitchFamily="18" charset="0"/>
                <a:ea typeface="Calibri"/>
                <a:cs typeface="Times New Roman"/>
              </a:rPr>
              <a:t>. </a:t>
            </a:r>
            <a:r>
              <a:rPr lang="de-DE" sz="2400" dirty="0">
                <a:latin typeface="Garamond" panose="02020404030301010803" pitchFamily="18" charset="0"/>
                <a:ea typeface="Calibri"/>
                <a:cs typeface="Times New Roman"/>
              </a:rPr>
              <a:t>v. </a:t>
            </a:r>
            <a:r>
              <a:rPr lang="de-DE" sz="2400" b="1" dirty="0">
                <a:latin typeface="Garamond" panose="02020404030301010803" pitchFamily="18" charset="0"/>
                <a:ea typeface="Calibri"/>
                <a:cs typeface="Times New Roman"/>
              </a:rPr>
              <a:t>Michael Georg Conrad ab 1885 in München</a:t>
            </a:r>
            <a:r>
              <a:rPr lang="de-DE" sz="2400" dirty="0">
                <a:latin typeface="Garamond" panose="02020404030301010803" pitchFamily="18" charset="0"/>
                <a:ea typeface="Calibri"/>
                <a:cs typeface="Times New Roman"/>
              </a:rPr>
              <a:t>.</a:t>
            </a:r>
          </a:p>
          <a:p>
            <a:pPr marL="106680" indent="0">
              <a:spcAft>
                <a:spcPts val="0"/>
              </a:spcAft>
              <a:buNone/>
            </a:pPr>
            <a:r>
              <a:rPr lang="de-DE" sz="2400" dirty="0">
                <a:latin typeface="Garamond" panose="02020404030301010803" pitchFamily="18" charset="0"/>
                <a:ea typeface="Calibri"/>
                <a:cs typeface="Times New Roman"/>
              </a:rPr>
              <a:t>* </a:t>
            </a:r>
            <a:r>
              <a:rPr lang="de-DE" sz="2400" i="1" dirty="0">
                <a:latin typeface="Garamond" panose="02020404030301010803" pitchFamily="18" charset="0"/>
                <a:ea typeface="Calibri"/>
                <a:cs typeface="Times New Roman"/>
              </a:rPr>
              <a:t>Freie Bühne für modernes Leben</a:t>
            </a:r>
            <a:r>
              <a:rPr lang="de-DE" sz="2400" dirty="0">
                <a:latin typeface="Garamond" panose="02020404030301010803" pitchFamily="18" charset="0"/>
                <a:ea typeface="Calibri"/>
                <a:cs typeface="Times New Roman"/>
              </a:rPr>
              <a:t>, zunächst </a:t>
            </a:r>
            <a:r>
              <a:rPr lang="de-DE" sz="2400" b="1" dirty="0" err="1">
                <a:latin typeface="Garamond" panose="02020404030301010803" pitchFamily="18" charset="0"/>
                <a:ea typeface="Calibri"/>
                <a:cs typeface="Times New Roman"/>
              </a:rPr>
              <a:t>hg</a:t>
            </a:r>
            <a:r>
              <a:rPr lang="de-DE" sz="2400" dirty="0">
                <a:latin typeface="Garamond" panose="02020404030301010803" pitchFamily="18" charset="0"/>
                <a:ea typeface="Calibri"/>
                <a:cs typeface="Times New Roman"/>
              </a:rPr>
              <a:t>. v. </a:t>
            </a:r>
            <a:r>
              <a:rPr lang="de-DE" sz="2400" b="1" dirty="0">
                <a:latin typeface="Garamond" panose="02020404030301010803" pitchFamily="18" charset="0"/>
                <a:ea typeface="Calibri"/>
                <a:cs typeface="Times New Roman"/>
              </a:rPr>
              <a:t>Otto </a:t>
            </a:r>
            <a:r>
              <a:rPr lang="de-DE" sz="2400" b="1" dirty="0" err="1">
                <a:latin typeface="Garamond" panose="02020404030301010803" pitchFamily="18" charset="0"/>
                <a:ea typeface="Calibri"/>
                <a:cs typeface="Times New Roman"/>
              </a:rPr>
              <a:t>Brahm</a:t>
            </a:r>
            <a:r>
              <a:rPr lang="de-DE" sz="2400" b="1" dirty="0">
                <a:latin typeface="Garamond" panose="02020404030301010803" pitchFamily="18" charset="0"/>
                <a:ea typeface="Calibri"/>
                <a:cs typeface="Times New Roman"/>
              </a:rPr>
              <a:t> </a:t>
            </a:r>
            <a:r>
              <a:rPr lang="de-DE" sz="2400" dirty="0">
                <a:latin typeface="Garamond" panose="02020404030301010803" pitchFamily="18" charset="0"/>
                <a:ea typeface="Calibri"/>
                <a:cs typeface="Times New Roman"/>
              </a:rPr>
              <a:t>(</a:t>
            </a:r>
            <a:r>
              <a:rPr lang="de-DE" sz="2400" b="1" dirty="0">
                <a:latin typeface="Garamond" panose="02020404030301010803" pitchFamily="18" charset="0"/>
                <a:ea typeface="Calibri"/>
                <a:cs typeface="Times New Roman"/>
              </a:rPr>
              <a:t>später bekannt unter dem Namen</a:t>
            </a:r>
            <a:r>
              <a:rPr lang="de-DE" sz="2400" dirty="0">
                <a:latin typeface="Garamond" panose="02020404030301010803" pitchFamily="18" charset="0"/>
                <a:ea typeface="Calibri"/>
                <a:cs typeface="Times New Roman"/>
              </a:rPr>
              <a:t> </a:t>
            </a:r>
            <a:r>
              <a:rPr lang="de-DE" sz="2400" i="1" dirty="0">
                <a:latin typeface="Garamond" panose="02020404030301010803" pitchFamily="18" charset="0"/>
                <a:ea typeface="Calibri"/>
                <a:cs typeface="Times New Roman"/>
              </a:rPr>
              <a:t>Die neue Rundschau</a:t>
            </a:r>
            <a:r>
              <a:rPr lang="de-DE" sz="2400" dirty="0">
                <a:latin typeface="Garamond" panose="02020404030301010803" pitchFamily="18" charset="0"/>
                <a:ea typeface="Calibri"/>
                <a:cs typeface="Times New Roman"/>
              </a:rPr>
              <a:t>), </a:t>
            </a:r>
            <a:r>
              <a:rPr lang="de-DE" sz="2400" b="1" dirty="0">
                <a:latin typeface="Garamond" panose="02020404030301010803" pitchFamily="18" charset="0"/>
                <a:ea typeface="Calibri"/>
                <a:cs typeface="Times New Roman"/>
              </a:rPr>
              <a:t>erschien ab 1890 im bekannten Berliner Verlag S. Fischer.</a:t>
            </a:r>
          </a:p>
          <a:p>
            <a:pPr marL="0" indent="0">
              <a:buNone/>
            </a:pPr>
            <a:endParaRPr lang="de-DE" sz="2200" dirty="0" smtClean="0">
              <a:latin typeface="Garamond" panose="02020404030301010803" pitchFamily="18" charset="0"/>
            </a:endParaRPr>
          </a:p>
          <a:p>
            <a:endParaRPr lang="de-DE" dirty="0"/>
          </a:p>
        </p:txBody>
      </p:sp>
    </p:spTree>
    <p:extLst>
      <p:ext uri="{BB962C8B-B14F-4D97-AF65-F5344CB8AC3E}">
        <p14:creationId xmlns:p14="http://schemas.microsoft.com/office/powerpoint/2010/main" val="42274124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de-DE"/>
          </a:p>
        </p:txBody>
      </p:sp>
      <p:sp>
        <p:nvSpPr>
          <p:cNvPr id="3" name="Inhaltsplatzhalter 2"/>
          <p:cNvSpPr>
            <a:spLocks noGrp="1"/>
          </p:cNvSpPr>
          <p:nvPr>
            <p:ph idx="1"/>
          </p:nvPr>
        </p:nvSpPr>
        <p:spPr/>
        <p:txBody>
          <a:bodyPr>
            <a:normAutofit/>
          </a:bodyPr>
          <a:lstStyle/>
          <a:p>
            <a:pPr marL="0" indent="0">
              <a:buNone/>
            </a:pPr>
            <a:r>
              <a:rPr lang="de-DE" sz="2200" i="1" dirty="0">
                <a:latin typeface="Garamond" panose="02020404030301010803" pitchFamily="18" charset="0"/>
              </a:rPr>
              <a:t>Drei wichtige Probleme bzw. Kontroversen der Forschungsgeschichte</a:t>
            </a:r>
            <a:r>
              <a:rPr lang="de-DE" sz="2200" dirty="0">
                <a:latin typeface="Garamond" panose="02020404030301010803" pitchFamily="18" charset="0"/>
              </a:rPr>
              <a:t>:</a:t>
            </a:r>
          </a:p>
          <a:p>
            <a:pPr marL="0" indent="0">
              <a:buNone/>
            </a:pPr>
            <a:r>
              <a:rPr lang="de-DE" sz="2200" dirty="0">
                <a:latin typeface="Garamond" panose="02020404030301010803" pitchFamily="18" charset="0"/>
              </a:rPr>
              <a:t>1. Das Verhältnis von ästhetischer Theorie und poetischer Praxis</a:t>
            </a:r>
          </a:p>
          <a:p>
            <a:pPr marL="0" indent="0">
              <a:buNone/>
            </a:pPr>
            <a:r>
              <a:rPr lang="de-DE" sz="2200" dirty="0">
                <a:latin typeface="Garamond" panose="02020404030301010803" pitchFamily="18" charset="0"/>
              </a:rPr>
              <a:t>2. Die Stellung in der Geschichte der Moderne</a:t>
            </a:r>
          </a:p>
          <a:p>
            <a:pPr marL="0" indent="0">
              <a:buNone/>
            </a:pPr>
            <a:r>
              <a:rPr lang="de-DE" sz="2200" dirty="0">
                <a:latin typeface="Garamond" panose="02020404030301010803" pitchFamily="18" charset="0"/>
              </a:rPr>
              <a:t>3. Die Frage der politischen </a:t>
            </a:r>
            <a:r>
              <a:rPr lang="de-DE" sz="2200" dirty="0" smtClean="0">
                <a:latin typeface="Garamond" panose="02020404030301010803" pitchFamily="18" charset="0"/>
              </a:rPr>
              <a:t>Position</a:t>
            </a:r>
          </a:p>
          <a:p>
            <a:pPr marL="0" indent="0">
              <a:buNone/>
            </a:pPr>
            <a:r>
              <a:rPr lang="de-DE" sz="2200" dirty="0" smtClean="0">
                <a:latin typeface="Garamond" panose="02020404030301010803" pitchFamily="18" charset="0"/>
              </a:rPr>
              <a:t>--------------------------------------------------------------------------------------------</a:t>
            </a:r>
          </a:p>
          <a:p>
            <a:pPr marL="0" indent="0">
              <a:buNone/>
            </a:pPr>
            <a:endParaRPr lang="de-DE" sz="2200" dirty="0">
              <a:latin typeface="Garamond" panose="02020404030301010803" pitchFamily="18" charset="0"/>
            </a:endParaRPr>
          </a:p>
          <a:p>
            <a:pPr marL="0" indent="0">
              <a:buNone/>
            </a:pPr>
            <a:r>
              <a:rPr lang="de-DE" sz="2400" i="1" dirty="0">
                <a:latin typeface="Garamond" panose="02020404030301010803" pitchFamily="18" charset="0"/>
              </a:rPr>
              <a:t>Lyrik</a:t>
            </a:r>
            <a:endParaRPr lang="de-DE" sz="2400" dirty="0">
              <a:latin typeface="Garamond" panose="02020404030301010803" pitchFamily="18" charset="0"/>
            </a:endParaRPr>
          </a:p>
          <a:p>
            <a:pPr marL="0" indent="0">
              <a:buNone/>
            </a:pPr>
            <a:r>
              <a:rPr lang="de-DE" sz="2400" dirty="0">
                <a:latin typeface="Garamond" panose="02020404030301010803" pitchFamily="18" charset="0"/>
              </a:rPr>
              <a:t>Problem der </a:t>
            </a:r>
            <a:r>
              <a:rPr lang="de-DE" sz="2400" dirty="0" err="1">
                <a:latin typeface="Garamond" panose="02020404030301010803" pitchFamily="18" charset="0"/>
              </a:rPr>
              <a:t>Epigonalität</a:t>
            </a:r>
            <a:endParaRPr lang="de-DE" sz="2400" dirty="0">
              <a:latin typeface="Garamond" panose="02020404030301010803" pitchFamily="18" charset="0"/>
            </a:endParaRPr>
          </a:p>
          <a:p>
            <a:pPr marL="0" indent="0">
              <a:buNone/>
            </a:pPr>
            <a:endParaRPr lang="de-DE" sz="2200" dirty="0">
              <a:latin typeface="Garamond" panose="02020404030301010803" pitchFamily="18" charset="0"/>
            </a:endParaRPr>
          </a:p>
        </p:txBody>
      </p:sp>
    </p:spTree>
    <p:extLst>
      <p:ext uri="{BB962C8B-B14F-4D97-AF65-F5344CB8AC3E}">
        <p14:creationId xmlns:p14="http://schemas.microsoft.com/office/powerpoint/2010/main" val="29145337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sz="2700" b="1" dirty="0">
                <a:latin typeface="Garamond" panose="02020404030301010803" pitchFamily="18" charset="0"/>
              </a:rPr>
              <a:t>Arno Holz/Johannes Schlaf: </a:t>
            </a:r>
            <a:r>
              <a:rPr lang="de-DE" sz="2700" b="1" i="1" dirty="0">
                <a:latin typeface="Garamond" panose="02020404030301010803" pitchFamily="18" charset="0"/>
              </a:rPr>
              <a:t>Papa Hamlet</a:t>
            </a:r>
            <a:r>
              <a:rPr lang="de-DE" sz="2700" b="1" dirty="0">
                <a:latin typeface="Garamond" panose="02020404030301010803" pitchFamily="18" charset="0"/>
              </a:rPr>
              <a:t> (1889):</a:t>
            </a:r>
            <a:r>
              <a:rPr lang="de-DE" dirty="0"/>
              <a:t/>
            </a:r>
            <a:br>
              <a:rPr lang="de-DE" dirty="0"/>
            </a:br>
            <a:endParaRPr lang="de-DE" dirty="0"/>
          </a:p>
        </p:txBody>
      </p:sp>
      <p:sp>
        <p:nvSpPr>
          <p:cNvPr id="3" name="Inhaltsplatzhalter 2"/>
          <p:cNvSpPr>
            <a:spLocks noGrp="1"/>
          </p:cNvSpPr>
          <p:nvPr>
            <p:ph idx="1"/>
          </p:nvPr>
        </p:nvSpPr>
        <p:spPr/>
        <p:txBody>
          <a:bodyPr>
            <a:normAutofit fontScale="70000" lnSpcReduction="20000"/>
          </a:bodyPr>
          <a:lstStyle/>
          <a:p>
            <a:pPr marL="0" indent="0">
              <a:buNone/>
            </a:pPr>
            <a:r>
              <a:rPr lang="de-DE" u="sng" dirty="0">
                <a:latin typeface="Garamond" panose="02020404030301010803" pitchFamily="18" charset="0"/>
              </a:rPr>
              <a:t>4 Textbeispiele</a:t>
            </a:r>
            <a:r>
              <a:rPr lang="de-DE" u="sng" dirty="0" smtClean="0">
                <a:latin typeface="Garamond" panose="02020404030301010803" pitchFamily="18" charset="0"/>
              </a:rPr>
              <a:t>:</a:t>
            </a:r>
          </a:p>
          <a:p>
            <a:pPr marL="0" indent="0">
              <a:buNone/>
            </a:pPr>
            <a:endParaRPr lang="de-DE" dirty="0">
              <a:latin typeface="Garamond" panose="02020404030301010803" pitchFamily="18" charset="0"/>
            </a:endParaRPr>
          </a:p>
          <a:p>
            <a:pPr marL="0" indent="0">
              <a:buNone/>
            </a:pPr>
            <a:r>
              <a:rPr lang="de-DE" dirty="0">
                <a:latin typeface="Garamond" panose="02020404030301010803" pitchFamily="18" charset="0"/>
              </a:rPr>
              <a:t>Erzähleinsatz erfolgt </a:t>
            </a:r>
            <a:r>
              <a:rPr lang="de-DE" i="1" dirty="0" err="1">
                <a:latin typeface="Garamond" panose="02020404030301010803" pitchFamily="18" charset="0"/>
              </a:rPr>
              <a:t>medias</a:t>
            </a:r>
            <a:r>
              <a:rPr lang="de-DE" i="1" dirty="0">
                <a:latin typeface="Garamond" panose="02020404030301010803" pitchFamily="18" charset="0"/>
              </a:rPr>
              <a:t> in </a:t>
            </a:r>
            <a:r>
              <a:rPr lang="de-DE" i="1" dirty="0" err="1">
                <a:latin typeface="Garamond" panose="02020404030301010803" pitchFamily="18" charset="0"/>
              </a:rPr>
              <a:t>res</a:t>
            </a:r>
            <a:r>
              <a:rPr lang="de-DE" dirty="0">
                <a:latin typeface="Garamond" panose="02020404030301010803" pitchFamily="18" charset="0"/>
              </a:rPr>
              <a:t>:</a:t>
            </a:r>
          </a:p>
          <a:p>
            <a:pPr marL="0" indent="0">
              <a:buNone/>
            </a:pPr>
            <a:r>
              <a:rPr lang="de-DE" dirty="0">
                <a:latin typeface="Garamond" panose="02020404030301010803" pitchFamily="18" charset="0"/>
              </a:rPr>
              <a:t> </a:t>
            </a:r>
          </a:p>
          <a:p>
            <a:pPr marL="0" indent="0">
              <a:buNone/>
            </a:pPr>
            <a:r>
              <a:rPr lang="de-DE" dirty="0">
                <a:latin typeface="Garamond" panose="02020404030301010803" pitchFamily="18" charset="0"/>
              </a:rPr>
              <a:t>Was? Das war Niels </a:t>
            </a:r>
            <a:r>
              <a:rPr lang="de-DE" dirty="0" err="1">
                <a:latin typeface="Garamond" panose="02020404030301010803" pitchFamily="18" charset="0"/>
              </a:rPr>
              <a:t>Thienwiebel</a:t>
            </a:r>
            <a:r>
              <a:rPr lang="de-DE" dirty="0">
                <a:latin typeface="Garamond" panose="02020404030301010803" pitchFamily="18" charset="0"/>
              </a:rPr>
              <a:t>? Niels </a:t>
            </a:r>
            <a:r>
              <a:rPr lang="de-DE" dirty="0" err="1">
                <a:latin typeface="Garamond" panose="02020404030301010803" pitchFamily="18" charset="0"/>
              </a:rPr>
              <a:t>Thienwiebel</a:t>
            </a:r>
            <a:r>
              <a:rPr lang="de-DE" dirty="0">
                <a:latin typeface="Garamond" panose="02020404030301010803" pitchFamily="18" charset="0"/>
              </a:rPr>
              <a:t>, der große, unübertroffene Hamlet aus </a:t>
            </a:r>
            <a:r>
              <a:rPr lang="de-DE" dirty="0" err="1">
                <a:latin typeface="Garamond" panose="02020404030301010803" pitchFamily="18" charset="0"/>
              </a:rPr>
              <a:t>Trondhjem</a:t>
            </a:r>
            <a:r>
              <a:rPr lang="de-DE" dirty="0">
                <a:latin typeface="Garamond" panose="02020404030301010803" pitchFamily="18" charset="0"/>
              </a:rPr>
              <a:t>? Ich esse Luft und werde mit Versprechungen gestopft? Man kann Kapaunen nicht besser mästen? ...</a:t>
            </a:r>
          </a:p>
          <a:p>
            <a:pPr marL="0" indent="0">
              <a:buNone/>
            </a:pPr>
            <a:r>
              <a:rPr lang="de-DE" dirty="0">
                <a:latin typeface="Garamond" panose="02020404030301010803" pitchFamily="18" charset="0"/>
              </a:rPr>
              <a:t>»He! Horatio!«</a:t>
            </a:r>
          </a:p>
          <a:p>
            <a:pPr marL="0" indent="0">
              <a:buNone/>
            </a:pPr>
            <a:r>
              <a:rPr lang="de-DE" dirty="0">
                <a:latin typeface="Garamond" panose="02020404030301010803" pitchFamily="18" charset="0"/>
              </a:rPr>
              <a:t>»Gleich! Gleich, </a:t>
            </a:r>
            <a:r>
              <a:rPr lang="de-DE" dirty="0" err="1">
                <a:latin typeface="Garamond" panose="02020404030301010803" pitchFamily="18" charset="0"/>
              </a:rPr>
              <a:t>Nielchen</a:t>
            </a:r>
            <a:r>
              <a:rPr lang="de-DE" dirty="0">
                <a:latin typeface="Garamond" panose="02020404030301010803" pitchFamily="18" charset="0"/>
              </a:rPr>
              <a:t>! Wo brennt's denn? Soll ich auch die Skatkarten mitbringen?«</a:t>
            </a:r>
          </a:p>
          <a:p>
            <a:pPr marL="0" indent="0">
              <a:buNone/>
            </a:pPr>
            <a:r>
              <a:rPr lang="de-DE" dirty="0">
                <a:latin typeface="Garamond" panose="02020404030301010803" pitchFamily="18" charset="0"/>
              </a:rPr>
              <a:t>»N ... nein! Das heißt...«</a:t>
            </a:r>
          </a:p>
          <a:p>
            <a:pPr marL="0" indent="0">
              <a:buNone/>
            </a:pPr>
            <a:r>
              <a:rPr lang="de-DE" dirty="0">
                <a:latin typeface="Garamond" panose="02020404030301010803" pitchFamily="18" charset="0"/>
              </a:rPr>
              <a:t>– – »Donnerwetter noch mal! Das, das ist ja eine, eine – Badewanne!« </a:t>
            </a:r>
            <a:endParaRPr lang="de-DE" dirty="0" smtClean="0">
              <a:latin typeface="Garamond" panose="02020404030301010803" pitchFamily="18" charset="0"/>
            </a:endParaRPr>
          </a:p>
          <a:p>
            <a:pPr marL="0" indent="0">
              <a:buNone/>
            </a:pPr>
            <a:r>
              <a:rPr lang="de-DE" dirty="0" smtClean="0">
                <a:latin typeface="Garamond" panose="02020404030301010803" pitchFamily="18" charset="0"/>
              </a:rPr>
              <a:t>(</a:t>
            </a:r>
            <a:r>
              <a:rPr lang="de-DE" dirty="0">
                <a:latin typeface="Garamond" panose="02020404030301010803" pitchFamily="18" charset="0"/>
              </a:rPr>
              <a:t>S. 19)</a:t>
            </a:r>
          </a:p>
          <a:p>
            <a:endParaRPr lang="de-DE" dirty="0"/>
          </a:p>
        </p:txBody>
      </p:sp>
    </p:spTree>
    <p:extLst>
      <p:ext uri="{BB962C8B-B14F-4D97-AF65-F5344CB8AC3E}">
        <p14:creationId xmlns:p14="http://schemas.microsoft.com/office/powerpoint/2010/main" val="641218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pPr algn="l"/>
            <a:r>
              <a:rPr lang="de-DE" sz="2400" dirty="0" smtClean="0">
                <a:latin typeface="Garamond" panose="02020404030301010803" pitchFamily="18" charset="0"/>
              </a:rPr>
              <a:t/>
            </a:r>
            <a:br>
              <a:rPr lang="de-DE" sz="2400" dirty="0" smtClean="0">
                <a:latin typeface="Garamond" panose="02020404030301010803" pitchFamily="18" charset="0"/>
              </a:rPr>
            </a:br>
            <a:r>
              <a:rPr lang="de-DE" sz="2400" dirty="0" smtClean="0">
                <a:latin typeface="Garamond" panose="02020404030301010803" pitchFamily="18" charset="0"/>
              </a:rPr>
              <a:t>Kontrastwirkung</a:t>
            </a:r>
            <a:r>
              <a:rPr lang="de-DE" sz="2400" dirty="0">
                <a:latin typeface="Garamond" panose="02020404030301010803" pitchFamily="18" charset="0"/>
              </a:rPr>
              <a:t>:</a:t>
            </a:r>
            <a:r>
              <a:rPr lang="de-DE" dirty="0">
                <a:latin typeface="Garamond" panose="02020404030301010803" pitchFamily="18" charset="0"/>
              </a:rPr>
              <a:t/>
            </a:r>
            <a:br>
              <a:rPr lang="de-DE" dirty="0">
                <a:latin typeface="Garamond" panose="02020404030301010803" pitchFamily="18" charset="0"/>
              </a:rPr>
            </a:br>
            <a:endParaRPr lang="de-DE" dirty="0"/>
          </a:p>
        </p:txBody>
      </p:sp>
      <p:sp>
        <p:nvSpPr>
          <p:cNvPr id="3" name="Inhaltsplatzhalter 2"/>
          <p:cNvSpPr>
            <a:spLocks noGrp="1"/>
          </p:cNvSpPr>
          <p:nvPr>
            <p:ph idx="1"/>
          </p:nvPr>
        </p:nvSpPr>
        <p:spPr>
          <a:xfrm>
            <a:off x="467544" y="980728"/>
            <a:ext cx="8229600" cy="4425355"/>
          </a:xfrm>
        </p:spPr>
        <p:txBody>
          <a:bodyPr>
            <a:normAutofit fontScale="92500" lnSpcReduction="20000"/>
          </a:bodyPr>
          <a:lstStyle/>
          <a:p>
            <a:pPr marL="0" indent="0">
              <a:buNone/>
            </a:pPr>
            <a:r>
              <a:rPr lang="de-DE" dirty="0">
                <a:latin typeface="Garamond" panose="02020404030301010803" pitchFamily="18" charset="0"/>
              </a:rPr>
              <a:t> </a:t>
            </a:r>
          </a:p>
          <a:p>
            <a:pPr marL="0" indent="0">
              <a:buNone/>
            </a:pPr>
            <a:r>
              <a:rPr lang="de-DE" sz="2400" dirty="0">
                <a:latin typeface="Garamond" panose="02020404030301010803" pitchFamily="18" charset="0"/>
              </a:rPr>
              <a:t>»Sein oder Nichtsein, das ist hier die Frage:</a:t>
            </a:r>
          </a:p>
          <a:p>
            <a:pPr marL="0" indent="0">
              <a:buNone/>
            </a:pPr>
            <a:r>
              <a:rPr lang="de-DE" sz="2400" dirty="0">
                <a:latin typeface="Garamond" panose="02020404030301010803" pitchFamily="18" charset="0"/>
              </a:rPr>
              <a:t>Ob's edler im Gemüt, die Pfeil' und Schleudern</a:t>
            </a:r>
          </a:p>
          <a:p>
            <a:pPr marL="0" indent="0">
              <a:buNone/>
            </a:pPr>
            <a:r>
              <a:rPr lang="de-DE" sz="2400" dirty="0">
                <a:latin typeface="Garamond" panose="02020404030301010803" pitchFamily="18" charset="0"/>
              </a:rPr>
              <a:t>Des wütenden Geschicks erdulden, oder ...</a:t>
            </a:r>
          </a:p>
          <a:p>
            <a:pPr marL="0" indent="0">
              <a:buNone/>
            </a:pPr>
            <a:r>
              <a:rPr lang="de-DE" sz="2400" dirty="0">
                <a:latin typeface="Garamond" panose="02020404030301010803" pitchFamily="18" charset="0"/>
              </a:rPr>
              <a:t>oder? ... Scheußlich!«</a:t>
            </a:r>
          </a:p>
          <a:p>
            <a:pPr marL="0" indent="0">
              <a:buNone/>
            </a:pPr>
            <a:r>
              <a:rPr lang="de-DE" sz="2400" dirty="0">
                <a:latin typeface="Garamond" panose="02020404030301010803" pitchFamily="18" charset="0"/>
              </a:rPr>
              <a:t>Der große </a:t>
            </a:r>
            <a:r>
              <a:rPr lang="de-DE" sz="2400" dirty="0" err="1">
                <a:latin typeface="Garamond" panose="02020404030301010803" pitchFamily="18" charset="0"/>
              </a:rPr>
              <a:t>Thienwiebel</a:t>
            </a:r>
            <a:r>
              <a:rPr lang="de-DE" sz="2400" dirty="0">
                <a:latin typeface="Garamond" panose="02020404030301010803" pitchFamily="18" charset="0"/>
              </a:rPr>
              <a:t> hielt wieder inne.</a:t>
            </a:r>
          </a:p>
          <a:p>
            <a:pPr marL="0" indent="0">
              <a:buNone/>
            </a:pPr>
            <a:r>
              <a:rPr lang="de-DE" sz="2400" dirty="0">
                <a:latin typeface="Garamond" panose="02020404030301010803" pitchFamily="18" charset="0"/>
              </a:rPr>
              <a:t>»Nicht zum Aushalten das! Nicht zum Aushalten!!«</a:t>
            </a:r>
          </a:p>
          <a:p>
            <a:pPr marL="0" indent="0">
              <a:buNone/>
            </a:pPr>
            <a:r>
              <a:rPr lang="de-DE" sz="2400" dirty="0">
                <a:latin typeface="Garamond" panose="02020404030301010803" pitchFamily="18" charset="0"/>
              </a:rPr>
              <a:t>Die fünf kleinen gelben Lappen hinter dem Ofen, die dort an einer Waschleine zum Trocknen aufgehängt waren, hatten ihn wieder total aus dem Konzept gebracht.</a:t>
            </a:r>
          </a:p>
          <a:p>
            <a:pPr marL="0" indent="0">
              <a:buNone/>
            </a:pPr>
            <a:r>
              <a:rPr lang="de-DE" sz="2400" dirty="0">
                <a:latin typeface="Garamond" panose="02020404030301010803" pitchFamily="18" charset="0"/>
              </a:rPr>
              <a:t>»Ekelhaft!«</a:t>
            </a:r>
          </a:p>
          <a:p>
            <a:pPr marL="0" indent="0">
              <a:buNone/>
            </a:pPr>
            <a:r>
              <a:rPr lang="de-DE" sz="2400" dirty="0">
                <a:latin typeface="Garamond" panose="02020404030301010803" pitchFamily="18" charset="0"/>
              </a:rPr>
              <a:t>Er hatte sich jetzt, die Hände in seinen Schlafrocktaschen vergraben, erbittert vor das Fenster aufgepflanzt. (S. 20)</a:t>
            </a:r>
          </a:p>
          <a:p>
            <a:endParaRPr lang="de-DE" dirty="0"/>
          </a:p>
        </p:txBody>
      </p:sp>
    </p:spTree>
    <p:extLst>
      <p:ext uri="{BB962C8B-B14F-4D97-AF65-F5344CB8AC3E}">
        <p14:creationId xmlns:p14="http://schemas.microsoft.com/office/powerpoint/2010/main" val="26073912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67544" y="0"/>
            <a:ext cx="8229600" cy="1143000"/>
          </a:xfrm>
        </p:spPr>
        <p:txBody>
          <a:bodyPr>
            <a:normAutofit fontScale="90000"/>
          </a:bodyPr>
          <a:lstStyle/>
          <a:p>
            <a:pPr algn="l"/>
            <a:r>
              <a:rPr lang="de-DE" sz="2400" dirty="0" smtClean="0">
                <a:latin typeface="Garamond" panose="02020404030301010803" pitchFamily="18" charset="0"/>
              </a:rPr>
              <a:t/>
            </a:r>
            <a:br>
              <a:rPr lang="de-DE" sz="2400" dirty="0" smtClean="0">
                <a:latin typeface="Garamond" panose="02020404030301010803" pitchFamily="18" charset="0"/>
              </a:rPr>
            </a:br>
            <a:r>
              <a:rPr lang="de-DE" sz="2700" dirty="0" smtClean="0">
                <a:latin typeface="Garamond" panose="02020404030301010803" pitchFamily="18" charset="0"/>
              </a:rPr>
              <a:t>Erzählerkommentar</a:t>
            </a:r>
            <a:r>
              <a:rPr lang="de-DE" sz="2700" dirty="0">
                <a:latin typeface="Garamond" panose="02020404030301010803" pitchFamily="18" charset="0"/>
              </a:rPr>
              <a:t>:</a:t>
            </a:r>
            <a:r>
              <a:rPr lang="de-DE" dirty="0">
                <a:latin typeface="Garamond" panose="02020404030301010803" pitchFamily="18" charset="0"/>
              </a:rPr>
              <a:t/>
            </a:r>
            <a:br>
              <a:rPr lang="de-DE" dirty="0">
                <a:latin typeface="Garamond" panose="02020404030301010803" pitchFamily="18" charset="0"/>
              </a:rPr>
            </a:br>
            <a:endParaRPr lang="de-DE" dirty="0"/>
          </a:p>
        </p:txBody>
      </p:sp>
      <p:sp>
        <p:nvSpPr>
          <p:cNvPr id="3" name="Inhaltsplatzhalter 2"/>
          <p:cNvSpPr>
            <a:spLocks noGrp="1"/>
          </p:cNvSpPr>
          <p:nvPr>
            <p:ph idx="1"/>
          </p:nvPr>
        </p:nvSpPr>
        <p:spPr>
          <a:xfrm>
            <a:off x="457200" y="836712"/>
            <a:ext cx="8229600" cy="6021288"/>
          </a:xfrm>
        </p:spPr>
        <p:txBody>
          <a:bodyPr>
            <a:noAutofit/>
          </a:bodyPr>
          <a:lstStyle/>
          <a:p>
            <a:pPr marL="0" indent="0">
              <a:buNone/>
            </a:pPr>
            <a:r>
              <a:rPr lang="de-DE" sz="2000" dirty="0" smtClean="0">
                <a:latin typeface="Garamond" panose="02020404030301010803" pitchFamily="18" charset="0"/>
              </a:rPr>
              <a:t>Aber </a:t>
            </a:r>
            <a:r>
              <a:rPr lang="de-DE" sz="2000" dirty="0">
                <a:latin typeface="Garamond" panose="02020404030301010803" pitchFamily="18" charset="0"/>
              </a:rPr>
              <a:t>die Philosophie machte es nicht ausfindig. Der große </a:t>
            </a:r>
            <a:r>
              <a:rPr lang="de-DE" sz="2000" dirty="0" err="1">
                <a:latin typeface="Garamond" panose="02020404030301010803" pitchFamily="18" charset="0"/>
              </a:rPr>
              <a:t>Thienwiebel</a:t>
            </a:r>
            <a:r>
              <a:rPr lang="de-DE" sz="2000" dirty="0">
                <a:latin typeface="Garamond" panose="02020404030301010803" pitchFamily="18" charset="0"/>
              </a:rPr>
              <a:t> kam nie dahinter.</a:t>
            </a:r>
          </a:p>
          <a:p>
            <a:pPr marL="0" indent="0">
              <a:buNone/>
            </a:pPr>
            <a:r>
              <a:rPr lang="de-DE" sz="2000" dirty="0">
                <a:latin typeface="Garamond" panose="02020404030301010803" pitchFamily="18" charset="0"/>
              </a:rPr>
              <a:t>Er hatte sich jetzt nach und nach bis unten in die Hafenspelunken verirrt. Mehrere Sackträger waren bereits seine Duzbrüder geworden. Bevor nicht »der Hahn, der als Trompete dient dem Morgen«, bereits mehrere Male nachdrücklich gekräht hatte, kam er jetzt selten mehr die Treppen in die Höhe gestolpert.</a:t>
            </a:r>
          </a:p>
          <a:p>
            <a:pPr marL="0" indent="0">
              <a:buNone/>
            </a:pPr>
            <a:r>
              <a:rPr lang="de-DE" sz="2000" dirty="0">
                <a:latin typeface="Garamond" panose="02020404030301010803" pitchFamily="18" charset="0"/>
              </a:rPr>
              <a:t>Amalie nähte noch immer die Trikottaillen. Der Stumpfsinn hatte sie nach und nach zur reinen Maschine gemacht. Die reizende </a:t>
            </a:r>
            <a:r>
              <a:rPr lang="de-DE" sz="2000" dirty="0" err="1">
                <a:latin typeface="Garamond" panose="02020404030301010803" pitchFamily="18" charset="0"/>
              </a:rPr>
              <a:t>Ophelia</a:t>
            </a:r>
            <a:r>
              <a:rPr lang="de-DE" sz="2000" dirty="0">
                <a:latin typeface="Garamond" panose="02020404030301010803" pitchFamily="18" charset="0"/>
              </a:rPr>
              <a:t> in ihr war jetzt endgültig begraben. Für alle Zeiten! ... Ihre Brust war noch schwächer geworden ...</a:t>
            </a:r>
          </a:p>
          <a:p>
            <a:pPr marL="0" indent="0">
              <a:buNone/>
            </a:pPr>
            <a:r>
              <a:rPr lang="de-DE" sz="2000" dirty="0">
                <a:latin typeface="Garamond" panose="02020404030301010803" pitchFamily="18" charset="0"/>
              </a:rPr>
              <a:t>Dem kleinen </a:t>
            </a:r>
            <a:r>
              <a:rPr lang="de-DE" sz="2000" dirty="0" err="1">
                <a:latin typeface="Garamond" panose="02020404030301010803" pitchFamily="18" charset="0"/>
              </a:rPr>
              <a:t>Fortinbras</a:t>
            </a:r>
            <a:r>
              <a:rPr lang="de-DE" sz="2000" dirty="0">
                <a:latin typeface="Garamond" panose="02020404030301010803" pitchFamily="18" charset="0"/>
              </a:rPr>
              <a:t> ging es noch jämmerlicher. Sein ganzes Gesichtchen war jetzt dicht mit roten Pusteln betupft. Ein Schächtelchen Zinksalbe, zu dem sich die Familie im Anfang denn doch noch aufgeschwungen hatte, lag jetzt zusammengequetscht, verstaubt hinterm Ofen. Es war nicht mehr erneuert worden.</a:t>
            </a:r>
          </a:p>
          <a:p>
            <a:pPr marL="0" indent="0">
              <a:buNone/>
            </a:pPr>
            <a:r>
              <a:rPr lang="de-DE" sz="2000" dirty="0">
                <a:latin typeface="Garamond" panose="02020404030301010803" pitchFamily="18" charset="0"/>
              </a:rPr>
              <a:t>Der große </a:t>
            </a:r>
            <a:r>
              <a:rPr lang="de-DE" sz="2000" dirty="0" err="1">
                <a:latin typeface="Garamond" panose="02020404030301010803" pitchFamily="18" charset="0"/>
              </a:rPr>
              <a:t>Thienwiebel</a:t>
            </a:r>
            <a:r>
              <a:rPr lang="de-DE" sz="2000" dirty="0">
                <a:latin typeface="Garamond" panose="02020404030301010803" pitchFamily="18" charset="0"/>
              </a:rPr>
              <a:t> hatte nicht so ganz unrecht: Die ganze Wirtschaft bei ihm zu Hause war der Spiegel und die abgekürzte Chronik des Zeitalters. (S. </a:t>
            </a:r>
            <a:r>
              <a:rPr lang="de-DE" sz="2000" dirty="0" smtClean="0">
                <a:latin typeface="Garamond" panose="02020404030301010803" pitchFamily="18" charset="0"/>
              </a:rPr>
              <a:t>53)</a:t>
            </a:r>
            <a:endParaRPr lang="de-DE" sz="2000" dirty="0">
              <a:latin typeface="Garamond" panose="02020404030301010803" pitchFamily="18" charset="0"/>
            </a:endParaRPr>
          </a:p>
        </p:txBody>
      </p:sp>
    </p:spTree>
    <p:extLst>
      <p:ext uri="{BB962C8B-B14F-4D97-AF65-F5344CB8AC3E}">
        <p14:creationId xmlns:p14="http://schemas.microsoft.com/office/powerpoint/2010/main" val="29388270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pPr algn="l"/>
            <a:r>
              <a:rPr lang="de-DE" sz="2400" dirty="0">
                <a:latin typeface="Garamond" panose="02020404030301010803" pitchFamily="18" charset="0"/>
              </a:rPr>
              <a:t>Ernüchterndes Ende:</a:t>
            </a:r>
            <a:r>
              <a:rPr lang="de-DE" dirty="0">
                <a:latin typeface="Garamond" panose="02020404030301010803" pitchFamily="18" charset="0"/>
              </a:rPr>
              <a:t/>
            </a:r>
            <a:br>
              <a:rPr lang="de-DE" dirty="0">
                <a:latin typeface="Garamond" panose="02020404030301010803" pitchFamily="18" charset="0"/>
              </a:rPr>
            </a:br>
            <a:endParaRPr lang="de-DE" dirty="0"/>
          </a:p>
        </p:txBody>
      </p:sp>
      <p:sp>
        <p:nvSpPr>
          <p:cNvPr id="3" name="Inhaltsplatzhalter 2"/>
          <p:cNvSpPr>
            <a:spLocks noGrp="1"/>
          </p:cNvSpPr>
          <p:nvPr>
            <p:ph idx="1"/>
          </p:nvPr>
        </p:nvSpPr>
        <p:spPr>
          <a:xfrm>
            <a:off x="395536" y="764704"/>
            <a:ext cx="8229600" cy="5217443"/>
          </a:xfrm>
        </p:spPr>
        <p:txBody>
          <a:bodyPr>
            <a:noAutofit/>
          </a:bodyPr>
          <a:lstStyle/>
          <a:p>
            <a:pPr marL="0" indent="0">
              <a:lnSpc>
                <a:spcPct val="120000"/>
              </a:lnSpc>
              <a:buNone/>
            </a:pPr>
            <a:r>
              <a:rPr lang="de-DE" sz="1900" dirty="0" smtClean="0">
                <a:latin typeface="Garamond" panose="02020404030301010803" pitchFamily="18" charset="0"/>
              </a:rPr>
              <a:t>Es </a:t>
            </a:r>
            <a:r>
              <a:rPr lang="de-DE" sz="1900" dirty="0">
                <a:latin typeface="Garamond" panose="02020404030301010803" pitchFamily="18" charset="0"/>
              </a:rPr>
              <a:t>hatte gerade fünf geschlagen. Vor dem neuen, großen Schnapsladen an der Ecke der </a:t>
            </a:r>
            <a:r>
              <a:rPr lang="de-DE" sz="1900" dirty="0" err="1">
                <a:latin typeface="Garamond" panose="02020404030301010803" pitchFamily="18" charset="0"/>
              </a:rPr>
              <a:t>Petrikirche</a:t>
            </a:r>
            <a:r>
              <a:rPr lang="de-DE" sz="1900" dirty="0">
                <a:latin typeface="Garamond" panose="02020404030301010803" pitchFamily="18" charset="0"/>
              </a:rPr>
              <a:t> stolperte er. Jesus! Seine Semmeln waren ihm in den Rinnstein geflogen, er war mitten in den Schnee geschlagen. Aber er nahm sich nicht einmal die Zeit, sie wieder aufzulesen. Er kam erst wieder zur Besinnung, als er sich bereits drüben am Jakobiplatz mit beiden Händen an die große, dick </a:t>
            </a:r>
            <a:r>
              <a:rPr lang="de-DE" sz="1900" dirty="0" err="1">
                <a:latin typeface="Garamond" panose="02020404030301010803" pitchFamily="18" charset="0"/>
              </a:rPr>
              <a:t>beeiste</a:t>
            </a:r>
            <a:r>
              <a:rPr lang="de-DE" sz="1900" dirty="0">
                <a:latin typeface="Garamond" panose="02020404030301010803" pitchFamily="18" charset="0"/>
              </a:rPr>
              <a:t> Glocke gehängt hatte, die denn auch sofort oben die ganze Polizeiwache alarmierte. Jesus! Jesus!!</a:t>
            </a:r>
          </a:p>
          <a:p>
            <a:pPr marL="0" indent="0">
              <a:lnSpc>
                <a:spcPct val="120000"/>
              </a:lnSpc>
              <a:buNone/>
            </a:pPr>
            <a:r>
              <a:rPr lang="de-DE" sz="1900" dirty="0">
                <a:latin typeface="Garamond" panose="02020404030301010803" pitchFamily="18" charset="0"/>
              </a:rPr>
              <a:t>Als der dicke Sieversen dann endlich angestapft kam, konstatierte er, </a:t>
            </a:r>
            <a:r>
              <a:rPr lang="de-DE" sz="1900" dirty="0" err="1">
                <a:latin typeface="Garamond" panose="02020404030301010803" pitchFamily="18" charset="0"/>
              </a:rPr>
              <a:t>daß</a:t>
            </a:r>
            <a:r>
              <a:rPr lang="de-DE" sz="1900" dirty="0">
                <a:latin typeface="Garamond" panose="02020404030301010803" pitchFamily="18" charset="0"/>
              </a:rPr>
              <a:t> der Mann erfroren war. »Erfroren durch Suff!« Seinen zerbeulten Zylinder hatte ihm der kleine, buckelige </a:t>
            </a:r>
            <a:r>
              <a:rPr lang="de-DE" sz="1900" dirty="0" err="1">
                <a:latin typeface="Garamond" panose="02020404030301010803" pitchFamily="18" charset="0"/>
              </a:rPr>
              <a:t>Tille</a:t>
            </a:r>
            <a:r>
              <a:rPr lang="de-DE" sz="1900" dirty="0">
                <a:latin typeface="Garamond" panose="02020404030301010803" pitchFamily="18" charset="0"/>
              </a:rPr>
              <a:t> vorhin grade gegen die Laterne gequetscht. Aus seinen zerlumpten, apfelgrünen Frackschößen sah noch die Flasche.</a:t>
            </a:r>
          </a:p>
          <a:p>
            <a:pPr marL="0" indent="0">
              <a:lnSpc>
                <a:spcPct val="120000"/>
              </a:lnSpc>
              <a:buNone/>
            </a:pPr>
            <a:r>
              <a:rPr lang="de-DE" sz="1900" dirty="0">
                <a:latin typeface="Garamond" panose="02020404030301010803" pitchFamily="18" charset="0"/>
              </a:rPr>
              <a:t>Wohlan, eine pathetische Rede!</a:t>
            </a:r>
          </a:p>
          <a:p>
            <a:pPr marL="0" indent="0">
              <a:lnSpc>
                <a:spcPct val="120000"/>
              </a:lnSpc>
              <a:buNone/>
            </a:pPr>
            <a:r>
              <a:rPr lang="de-DE" sz="1900" dirty="0">
                <a:latin typeface="Garamond" panose="02020404030301010803" pitchFamily="18" charset="0"/>
              </a:rPr>
              <a:t>Es war der große </a:t>
            </a:r>
            <a:r>
              <a:rPr lang="de-DE" sz="1900" dirty="0" err="1">
                <a:latin typeface="Garamond" panose="02020404030301010803" pitchFamily="18" charset="0"/>
              </a:rPr>
              <a:t>Thienwiebel</a:t>
            </a:r>
            <a:r>
              <a:rPr lang="de-DE" sz="1900" dirty="0">
                <a:latin typeface="Garamond" panose="02020404030301010803" pitchFamily="18" charset="0"/>
              </a:rPr>
              <a:t>.</a:t>
            </a:r>
          </a:p>
          <a:p>
            <a:pPr marL="0" indent="0">
              <a:lnSpc>
                <a:spcPct val="120000"/>
              </a:lnSpc>
              <a:buNone/>
            </a:pPr>
            <a:r>
              <a:rPr lang="de-DE" sz="1900" dirty="0">
                <a:latin typeface="Garamond" panose="02020404030301010803" pitchFamily="18" charset="0"/>
              </a:rPr>
              <a:t>Und seine Seele? Seine Seele, die ein unsterblich Ding war?</a:t>
            </a:r>
          </a:p>
          <a:p>
            <a:pPr marL="0" indent="0">
              <a:lnSpc>
                <a:spcPct val="120000"/>
              </a:lnSpc>
              <a:buNone/>
            </a:pPr>
            <a:r>
              <a:rPr lang="de-DE" sz="1900" dirty="0" err="1">
                <a:latin typeface="Garamond" panose="02020404030301010803" pitchFamily="18" charset="0"/>
              </a:rPr>
              <a:t>Lirum</a:t>
            </a:r>
            <a:r>
              <a:rPr lang="de-DE" sz="1900" dirty="0">
                <a:latin typeface="Garamond" panose="02020404030301010803" pitchFamily="18" charset="0"/>
              </a:rPr>
              <a:t>, </a:t>
            </a:r>
            <a:r>
              <a:rPr lang="de-DE" sz="1900" dirty="0" err="1">
                <a:latin typeface="Garamond" panose="02020404030301010803" pitchFamily="18" charset="0"/>
              </a:rPr>
              <a:t>Larum</a:t>
            </a:r>
            <a:r>
              <a:rPr lang="de-DE" sz="1900" dirty="0">
                <a:latin typeface="Garamond" panose="02020404030301010803" pitchFamily="18" charset="0"/>
              </a:rPr>
              <a:t>! Das Leben ist brutal, Amalie! </a:t>
            </a:r>
            <a:r>
              <a:rPr lang="de-DE" sz="1900" dirty="0" err="1">
                <a:latin typeface="Garamond" panose="02020404030301010803" pitchFamily="18" charset="0"/>
              </a:rPr>
              <a:t>Verlaß</a:t>
            </a:r>
            <a:r>
              <a:rPr lang="de-DE" sz="1900" dirty="0">
                <a:latin typeface="Garamond" panose="02020404030301010803" pitchFamily="18" charset="0"/>
              </a:rPr>
              <a:t> dich drauf! Aber – es war ja alles egal! So oder so!  (S. 63</a:t>
            </a:r>
            <a:r>
              <a:rPr lang="de-DE" sz="1900" dirty="0" smtClean="0">
                <a:latin typeface="Garamond" panose="02020404030301010803" pitchFamily="18" charset="0"/>
              </a:rPr>
              <a:t>)</a:t>
            </a:r>
            <a:endParaRPr lang="de-DE" sz="1900" dirty="0">
              <a:latin typeface="Garamond" panose="02020404030301010803" pitchFamily="18" charset="0"/>
            </a:endParaRPr>
          </a:p>
        </p:txBody>
      </p:sp>
    </p:spTree>
    <p:extLst>
      <p:ext uri="{BB962C8B-B14F-4D97-AF65-F5344CB8AC3E}">
        <p14:creationId xmlns:p14="http://schemas.microsoft.com/office/powerpoint/2010/main" val="18674854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95536" y="260648"/>
            <a:ext cx="8229600" cy="864096"/>
          </a:xfrm>
        </p:spPr>
        <p:txBody>
          <a:bodyPr>
            <a:normAutofit fontScale="90000"/>
          </a:bodyPr>
          <a:lstStyle/>
          <a:p>
            <a:pPr algn="l"/>
            <a:r>
              <a:rPr lang="de-AT" sz="4000" dirty="0" smtClean="0"/>
              <a:t/>
            </a:r>
            <a:br>
              <a:rPr lang="de-AT" sz="4000" dirty="0" smtClean="0"/>
            </a:br>
            <a:r>
              <a:rPr lang="de-AT" sz="2700" b="1" dirty="0" smtClean="0"/>
              <a:t>Gerhart Hauptmann: </a:t>
            </a:r>
            <a:r>
              <a:rPr lang="de-AT" sz="2700" b="1" i="1" dirty="0" smtClean="0"/>
              <a:t>Vor Sonnenaufgang</a:t>
            </a:r>
            <a:r>
              <a:rPr lang="de-AT" sz="2700" b="1" dirty="0" smtClean="0"/>
              <a:t> (1890)</a:t>
            </a:r>
            <a:r>
              <a:rPr lang="de-AT" dirty="0" smtClean="0"/>
              <a:t/>
            </a:r>
            <a:br>
              <a:rPr lang="de-AT" dirty="0" smtClean="0"/>
            </a:br>
            <a:endParaRPr lang="de-AT" dirty="0"/>
          </a:p>
        </p:txBody>
      </p:sp>
      <p:sp>
        <p:nvSpPr>
          <p:cNvPr id="3" name="Inhaltsplatzhalter 2"/>
          <p:cNvSpPr>
            <a:spLocks noGrp="1"/>
          </p:cNvSpPr>
          <p:nvPr>
            <p:ph idx="1"/>
          </p:nvPr>
        </p:nvSpPr>
        <p:spPr>
          <a:xfrm>
            <a:off x="323528" y="1124744"/>
            <a:ext cx="8363272" cy="5733256"/>
          </a:xfrm>
        </p:spPr>
        <p:txBody>
          <a:bodyPr>
            <a:normAutofit fontScale="77500" lnSpcReduction="20000"/>
          </a:bodyPr>
          <a:lstStyle/>
          <a:p>
            <a:pPr>
              <a:lnSpc>
                <a:spcPct val="120000"/>
              </a:lnSpc>
              <a:buNone/>
            </a:pPr>
            <a:r>
              <a:rPr lang="de-AT" sz="2800" dirty="0" smtClean="0"/>
              <a:t>	</a:t>
            </a:r>
            <a:r>
              <a:rPr lang="de-AT" sz="3100" dirty="0" smtClean="0"/>
              <a:t>2. Akt, ausufernde Regieanweisung:</a:t>
            </a:r>
            <a:r>
              <a:rPr lang="de-AT" dirty="0" smtClean="0"/>
              <a:t/>
            </a:r>
            <a:br>
              <a:rPr lang="de-AT" dirty="0" smtClean="0"/>
            </a:br>
            <a:r>
              <a:rPr lang="de-AT" dirty="0" smtClean="0"/>
              <a:t/>
            </a:r>
            <a:br>
              <a:rPr lang="de-AT" dirty="0" smtClean="0"/>
            </a:br>
            <a:r>
              <a:rPr lang="de-AT" sz="2900" dirty="0" smtClean="0"/>
              <a:t>“</a:t>
            </a:r>
            <a:r>
              <a:rPr lang="de-AT" sz="2900" i="1" dirty="0" smtClean="0"/>
              <a:t>Morgens gegen vier Uhr. Im Wirtshaus sind die Fenster erleuchtet, ein grau-fahler Morgenschein durch den Torweg, der sich ganz allmählich im Laufe des Vorgangs zu einer dunklen Röte entwickelt, die sich dann, ebenso allmählich, in helles Tageslicht auflöst. Unter dem Torweg, auf der Erde, sitzt Bleibst (etwa sechzigjährig) und dengelt seine Sense. Wie der Vorhang aufgeht, sieht man kaum mehr als seine Silhouette, die gegen den grauen Morgenhimmel absticht, vernimmt aber das eintönige, ununterbrochene, regelmäßige Aufschlagen des Dengelhammers auf den </a:t>
            </a:r>
            <a:r>
              <a:rPr lang="de-AT" sz="2900" i="1" dirty="0" err="1" smtClean="0"/>
              <a:t>Dengelamboß</a:t>
            </a:r>
            <a:r>
              <a:rPr lang="de-AT" sz="2900" i="1" dirty="0" smtClean="0"/>
              <a:t>. Dieses Geräusch bleibt während einiger Minuten allein hörbar, hierauf die feierliche Morgenstille unterbrochen durch das Geschrei aus dem Wirtshaus abziehender Gäste. Die Wirtshaustür fliegt krachend ins </a:t>
            </a:r>
            <a:r>
              <a:rPr lang="de-AT" sz="2900" i="1" dirty="0" err="1" smtClean="0"/>
              <a:t>Schloß</a:t>
            </a:r>
            <a:r>
              <a:rPr lang="de-AT" sz="2900" i="1" dirty="0" smtClean="0"/>
              <a:t>. Die Lichter in den Fenstern verlöschen. Hundebellen fern, Hähne krähen laut durcheinander. Auf dem Gange vom Wirtshaus her wird eine dunkle Gestalt bemerklich; dieselbe bewegt sich in Zickzacklinien dem Hofe zu; es ist der Bauer Krause, welcher wie immer als letzter Gast das Wirtshaus verlassen hat.</a:t>
            </a:r>
            <a:r>
              <a:rPr lang="de-AT" sz="2900" dirty="0" smtClean="0"/>
              <a:t>” (S. 41)</a:t>
            </a:r>
            <a:endParaRPr lang="de-AT" sz="29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de-AT"/>
          </a:p>
        </p:txBody>
      </p:sp>
      <p:sp>
        <p:nvSpPr>
          <p:cNvPr id="3" name="Inhaltsplatzhalter 2"/>
          <p:cNvSpPr>
            <a:spLocks noGrp="1"/>
          </p:cNvSpPr>
          <p:nvPr>
            <p:ph idx="1"/>
          </p:nvPr>
        </p:nvSpPr>
        <p:spPr>
          <a:xfrm>
            <a:off x="467544" y="764704"/>
            <a:ext cx="8229600" cy="5688632"/>
          </a:xfrm>
        </p:spPr>
        <p:txBody>
          <a:bodyPr>
            <a:normAutofit fontScale="70000" lnSpcReduction="20000"/>
          </a:bodyPr>
          <a:lstStyle/>
          <a:p>
            <a:pPr indent="-324000">
              <a:lnSpc>
                <a:spcPct val="120000"/>
              </a:lnSpc>
              <a:buNone/>
            </a:pPr>
            <a:r>
              <a:rPr lang="de-AT" sz="3800" dirty="0" smtClean="0"/>
              <a:t>	</a:t>
            </a:r>
            <a:r>
              <a:rPr lang="de-AT" sz="3400" dirty="0" smtClean="0"/>
              <a:t>5. Akt, </a:t>
            </a:r>
            <a:r>
              <a:rPr lang="de-AT" sz="3400" dirty="0" err="1" smtClean="0"/>
              <a:t>Loths</a:t>
            </a:r>
            <a:r>
              <a:rPr lang="de-AT" sz="3400" dirty="0" smtClean="0"/>
              <a:t> Entschluss, Helene zu verlassen:</a:t>
            </a:r>
            <a:r>
              <a:rPr lang="de-AT" dirty="0" smtClean="0"/>
              <a:t/>
            </a:r>
            <a:br>
              <a:rPr lang="de-AT" dirty="0" smtClean="0"/>
            </a:br>
            <a:r>
              <a:rPr lang="de-AT" dirty="0" smtClean="0"/>
              <a:t/>
            </a:r>
            <a:br>
              <a:rPr lang="de-AT" dirty="0" smtClean="0"/>
            </a:br>
            <a:r>
              <a:rPr lang="de-AT" dirty="0" smtClean="0"/>
              <a:t>“LOTH. Das kann uns nichts helfen, Schimmel. So steht es: es gibt drei Möglichkeiten! Entweder ich heirate sie, und dann ... nein, dieser Ausweg existiert überhaupt nicht. Oder – die </a:t>
            </a:r>
            <a:r>
              <a:rPr lang="de-AT" dirty="0" err="1" smtClean="0"/>
              <a:t>bewußte</a:t>
            </a:r>
            <a:r>
              <a:rPr lang="de-AT" dirty="0" smtClean="0"/>
              <a:t> Kugel. Na ja, dann hätte man wenigstens Ruhe. Aber nein! so weit sind wir noch nicht, so was kann man sich einstweilen noch nicht leisten – also: leben! kämpfen! – Weiter, immer weiter. </a:t>
            </a:r>
            <a:r>
              <a:rPr lang="de-AT" i="1" dirty="0" smtClean="0"/>
              <a:t>Sein Blick fällt auf den Tisch, er bemerkt das von Eduard zurechtgestellte Schreibzeug, setzt sich, ergreift die Feder, zaudert und sagt.</a:t>
            </a:r>
            <a:r>
              <a:rPr lang="de-AT" dirty="0" smtClean="0"/>
              <a:t> Oder am Ende? [...] – nur eben ... ich kann nicht anders. </a:t>
            </a:r>
            <a:r>
              <a:rPr lang="de-AT" i="1" dirty="0" smtClean="0"/>
              <a:t>Er schreibt, adressiert und kuvertiert. Er steht auf und reicht Schimmelpfennig die Hand.</a:t>
            </a:r>
            <a:r>
              <a:rPr lang="de-AT" dirty="0" smtClean="0"/>
              <a:t> Im übrigen verlasse ich mich – auf dich.”</a:t>
            </a:r>
          </a:p>
          <a:p>
            <a:pPr indent="-324000">
              <a:lnSpc>
                <a:spcPct val="120000"/>
              </a:lnSpc>
              <a:buNone/>
            </a:pPr>
            <a:r>
              <a:rPr lang="de-AT" dirty="0" smtClean="0"/>
              <a:t>	 (S. 119f.)</a:t>
            </a:r>
            <a:br>
              <a:rPr lang="de-AT" dirty="0" smtClean="0"/>
            </a:br>
            <a:endParaRPr lang="de-AT" dirty="0"/>
          </a:p>
        </p:txBody>
      </p:sp>
    </p:spTree>
  </p:cSld>
  <p:clrMapOvr>
    <a:masterClrMapping/>
  </p:clrMapOvr>
</p:sld>
</file>

<file path=ppt/theme/theme1.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enutzerdefiniert 1">
      <a:majorFont>
        <a:latin typeface="Garamond"/>
        <a:ea typeface=""/>
        <a:cs typeface=""/>
      </a:majorFont>
      <a:minorFont>
        <a:latin typeface="Garamond"/>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TotalTime>
  <Words>569</Words>
  <Application>Microsoft Office PowerPoint</Application>
  <PresentationFormat>Presentazione su schermo (4:3)</PresentationFormat>
  <Paragraphs>61</Paragraphs>
  <Slides>10</Slides>
  <Notes>0</Notes>
  <HiddenSlides>0</HiddenSlides>
  <MMClips>0</MMClips>
  <ScaleCrop>false</ScaleCrop>
  <HeadingPairs>
    <vt:vector size="4" baseType="variant">
      <vt:variant>
        <vt:lpstr>Tema</vt:lpstr>
      </vt:variant>
      <vt:variant>
        <vt:i4>1</vt:i4>
      </vt:variant>
      <vt:variant>
        <vt:lpstr>Titoli diapositive</vt:lpstr>
      </vt:variant>
      <vt:variant>
        <vt:i4>10</vt:i4>
      </vt:variant>
    </vt:vector>
  </HeadingPairs>
  <TitlesOfParts>
    <vt:vector size="11" baseType="lpstr">
      <vt:lpstr>Larissa-Design</vt:lpstr>
      <vt:lpstr>Literatur des Naturalismus</vt:lpstr>
      <vt:lpstr>Presentazione standard di PowerPoint</vt:lpstr>
      <vt:lpstr>Presentazione standard di PowerPoint</vt:lpstr>
      <vt:lpstr>Arno Holz/Johannes Schlaf: Papa Hamlet (1889): </vt:lpstr>
      <vt:lpstr> Kontrastwirkung: </vt:lpstr>
      <vt:lpstr> Erzählerkommentar: </vt:lpstr>
      <vt:lpstr>Ernüchterndes Ende: </vt:lpstr>
      <vt:lpstr> Gerhart Hauptmann: Vor Sonnenaufgang (1890) </vt:lpstr>
      <vt:lpstr>Presentazione standard di PowerPoint</vt:lpstr>
      <vt:lpstr>Presentazione standard di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VO Literaturgeschichte: Der Erste Weltkrieg und die Literatur</dc:title>
  <dc:creator>Sigrid</dc:creator>
  <cp:lastModifiedBy>sysprep</cp:lastModifiedBy>
  <cp:revision>35</cp:revision>
  <dcterms:created xsi:type="dcterms:W3CDTF">2014-12-16T10:34:13Z</dcterms:created>
  <dcterms:modified xsi:type="dcterms:W3CDTF">2017-12-05T14:17:06Z</dcterms:modified>
</cp:coreProperties>
</file>