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75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2" r:id="rId19"/>
    <p:sldId id="273" r:id="rId20"/>
    <p:sldId id="276" r:id="rId2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16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1311-2B81-BD42-9033-C790DBD46E1B}" type="datetimeFigureOut">
              <a:rPr lang="it-IT" smtClean="0"/>
              <a:t>13/03/18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510EC-38B6-9546-997A-2A09F84E29F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1769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1311-2B81-BD42-9033-C790DBD46E1B}" type="datetimeFigureOut">
              <a:rPr lang="it-IT" smtClean="0"/>
              <a:t>13/03/18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510EC-38B6-9546-997A-2A09F84E29F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6814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1311-2B81-BD42-9033-C790DBD46E1B}" type="datetimeFigureOut">
              <a:rPr lang="it-IT" smtClean="0"/>
              <a:t>13/03/18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510EC-38B6-9546-997A-2A09F84E29F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0124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1311-2B81-BD42-9033-C790DBD46E1B}" type="datetimeFigureOut">
              <a:rPr lang="it-IT" smtClean="0"/>
              <a:t>13/03/18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510EC-38B6-9546-997A-2A09F84E29F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1124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1311-2B81-BD42-9033-C790DBD46E1B}" type="datetimeFigureOut">
              <a:rPr lang="it-IT" smtClean="0"/>
              <a:t>13/03/18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510EC-38B6-9546-997A-2A09F84E29F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5265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1311-2B81-BD42-9033-C790DBD46E1B}" type="datetimeFigureOut">
              <a:rPr lang="it-IT" smtClean="0"/>
              <a:t>13/03/18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510EC-38B6-9546-997A-2A09F84E29F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4042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1311-2B81-BD42-9033-C790DBD46E1B}" type="datetimeFigureOut">
              <a:rPr lang="it-IT" smtClean="0"/>
              <a:t>13/03/18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510EC-38B6-9546-997A-2A09F84E29F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7465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1311-2B81-BD42-9033-C790DBD46E1B}" type="datetimeFigureOut">
              <a:rPr lang="it-IT" smtClean="0"/>
              <a:t>13/03/18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510EC-38B6-9546-997A-2A09F84E29F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6278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1311-2B81-BD42-9033-C790DBD46E1B}" type="datetimeFigureOut">
              <a:rPr lang="it-IT" smtClean="0"/>
              <a:t>13/03/18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510EC-38B6-9546-997A-2A09F84E29F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2858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1311-2B81-BD42-9033-C790DBD46E1B}" type="datetimeFigureOut">
              <a:rPr lang="it-IT" smtClean="0"/>
              <a:t>13/03/18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510EC-38B6-9546-997A-2A09F84E29F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077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1311-2B81-BD42-9033-C790DBD46E1B}" type="datetimeFigureOut">
              <a:rPr lang="it-IT" smtClean="0"/>
              <a:t>13/03/18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510EC-38B6-9546-997A-2A09F84E29F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6556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21311-2B81-BD42-9033-C790DBD46E1B}" type="datetimeFigureOut">
              <a:rPr lang="it-IT" smtClean="0"/>
              <a:t>13/03/18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510EC-38B6-9546-997A-2A09F84E29F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092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“fardello dell’Occidente”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9695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Kipling, scrittore inglese nato in India </a:t>
            </a:r>
          </a:p>
          <a:p>
            <a:endParaRPr lang="it-IT" dirty="0" smtClean="0"/>
          </a:p>
          <a:p>
            <a:r>
              <a:rPr lang="it-IT" dirty="0" smtClean="0"/>
              <a:t>Colonialismo: una missione civilizzatrice?</a:t>
            </a:r>
          </a:p>
          <a:p>
            <a:endParaRPr lang="it-IT" dirty="0"/>
          </a:p>
          <a:p>
            <a:r>
              <a:rPr lang="it-IT" dirty="0" smtClean="0"/>
              <a:t>La prima guerra mondiale e il suo impatto</a:t>
            </a:r>
          </a:p>
          <a:p>
            <a:endParaRPr lang="it-IT" dirty="0"/>
          </a:p>
          <a:p>
            <a:r>
              <a:rPr lang="it-IT" dirty="0" smtClean="0"/>
              <a:t>Civiltà in processo di trasformazione e modernizzazione: modelli politici occidentali e originali rielaborazioni in Asia, Africa e America Latina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5764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Principali stati islamici autonomi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Arabia Saudita </a:t>
            </a:r>
          </a:p>
          <a:p>
            <a:endParaRPr lang="it-IT" dirty="0" smtClean="0"/>
          </a:p>
          <a:p>
            <a:r>
              <a:rPr lang="it-IT" dirty="0" smtClean="0"/>
              <a:t>Persia </a:t>
            </a:r>
          </a:p>
          <a:p>
            <a:endParaRPr lang="it-IT" dirty="0" smtClean="0"/>
          </a:p>
          <a:p>
            <a:r>
              <a:rPr lang="it-IT" dirty="0" smtClean="0"/>
              <a:t>Turchia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5284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Arabia saudita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Tradizionalismo religioso e politico in Arabia Saudita</a:t>
            </a:r>
          </a:p>
          <a:p>
            <a:endParaRPr lang="it-IT" dirty="0"/>
          </a:p>
          <a:p>
            <a:r>
              <a:rPr lang="it-IT" dirty="0" smtClean="0"/>
              <a:t>Arretratezza economica e petrolio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4347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Turchia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1052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Nel 1923 nasce la Repubblica turca dalla dissoluzione dell’impero ottomano  </a:t>
            </a:r>
          </a:p>
          <a:p>
            <a:endParaRPr lang="it-IT" dirty="0" smtClean="0"/>
          </a:p>
          <a:p>
            <a:r>
              <a:rPr lang="it-IT" dirty="0" err="1" smtClean="0"/>
              <a:t>Mustafà</a:t>
            </a:r>
            <a:r>
              <a:rPr lang="it-IT" dirty="0" smtClean="0"/>
              <a:t> </a:t>
            </a:r>
            <a:r>
              <a:rPr lang="it-IT" dirty="0" err="1" smtClean="0"/>
              <a:t>Kemal</a:t>
            </a:r>
            <a:r>
              <a:rPr lang="it-IT" dirty="0"/>
              <a:t> </a:t>
            </a:r>
            <a:r>
              <a:rPr lang="it-IT" dirty="0" smtClean="0"/>
              <a:t>attua un colpo di stato con l’appoggio dell’esercito e crea un sistema autoritario a partito unico</a:t>
            </a:r>
          </a:p>
          <a:p>
            <a:endParaRPr lang="it-IT" dirty="0"/>
          </a:p>
          <a:p>
            <a:r>
              <a:rPr lang="it-IT" dirty="0" smtClean="0"/>
              <a:t>Trasformazione in senso laico e “occidentalizzazione” del paese: l’islam non è più religione di stato, parità tra i sessi, voto alle donne </a:t>
            </a:r>
          </a:p>
        </p:txBody>
      </p:sp>
    </p:spTree>
    <p:extLst>
      <p:ext uri="{BB962C8B-B14F-4D97-AF65-F5344CB8AC3E}">
        <p14:creationId xmlns:p14="http://schemas.microsoft.com/office/powerpoint/2010/main" val="2321105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Mustafà</a:t>
            </a:r>
            <a:r>
              <a:rPr lang="it-IT" dirty="0" smtClean="0"/>
              <a:t> </a:t>
            </a:r>
            <a:r>
              <a:rPr lang="it-IT" dirty="0" err="1" smtClean="0"/>
              <a:t>Kemal</a:t>
            </a:r>
            <a:r>
              <a:rPr lang="it-IT" dirty="0" smtClean="0"/>
              <a:t> “</a:t>
            </a:r>
            <a:r>
              <a:rPr lang="it-IT" dirty="0" err="1" smtClean="0"/>
              <a:t>Ataturk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1918</a:t>
            </a:r>
            <a:endParaRPr lang="it-IT" dirty="0"/>
          </a:p>
        </p:txBody>
      </p:sp>
      <p:pic>
        <p:nvPicPr>
          <p:cNvPr id="5" name="Segnaposto contenuto 4" descr="180px-Mustafa_Kemal_Atatürk_(1918)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847" r="-23847"/>
          <a:stretch>
            <a:fillRect/>
          </a:stretch>
        </p:blipFill>
        <p:spPr>
          <a:xfrm>
            <a:off x="457200" y="2249578"/>
            <a:ext cx="4040188" cy="3951288"/>
          </a:xfrm>
        </p:spPr>
      </p:pic>
      <p:sp>
        <p:nvSpPr>
          <p:cNvPr id="7" name="Segnaposto testo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/>
              <a:t>1937</a:t>
            </a:r>
            <a:endParaRPr lang="it-IT" dirty="0"/>
          </a:p>
        </p:txBody>
      </p:sp>
      <p:pic>
        <p:nvPicPr>
          <p:cNvPr id="9" name="Segnaposto contenuto 8" descr="Salih_Ulku_Cevat_Abbas_Musti_Kilic_Ali_(cropped)2.jpg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75" b="1207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12986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>
                <a:solidFill>
                  <a:prstClr val="black"/>
                </a:solidFill>
              </a:rPr>
              <a:t>Nazionalismo turco e minoranze: </a:t>
            </a:r>
            <a:endParaRPr lang="it-IT" dirty="0" smtClean="0">
              <a:solidFill>
                <a:prstClr val="black"/>
              </a:solidFill>
            </a:endParaRPr>
          </a:p>
          <a:p>
            <a:pPr lvl="0"/>
            <a:endParaRPr lang="it-IT" dirty="0" smtClean="0">
              <a:solidFill>
                <a:prstClr val="black"/>
              </a:solidFill>
            </a:endParaRPr>
          </a:p>
          <a:p>
            <a:pPr lvl="0">
              <a:buFont typeface="Wingdings" charset="2"/>
              <a:buChar char="Ø"/>
            </a:pPr>
            <a:r>
              <a:rPr lang="it-IT" dirty="0">
                <a:solidFill>
                  <a:prstClr val="black"/>
                </a:solidFill>
              </a:rPr>
              <a:t>g</a:t>
            </a:r>
            <a:r>
              <a:rPr lang="it-IT" dirty="0" smtClean="0">
                <a:solidFill>
                  <a:prstClr val="black"/>
                </a:solidFill>
              </a:rPr>
              <a:t>reci </a:t>
            </a:r>
          </a:p>
          <a:p>
            <a:pPr lvl="0">
              <a:buFont typeface="Wingdings" charset="2"/>
              <a:buChar char="Ø"/>
            </a:pPr>
            <a:endParaRPr lang="it-IT" dirty="0" smtClean="0">
              <a:solidFill>
                <a:prstClr val="black"/>
              </a:solidFill>
            </a:endParaRPr>
          </a:p>
          <a:p>
            <a:pPr lvl="0">
              <a:buFont typeface="Wingdings" charset="2"/>
              <a:buChar char="Ø"/>
            </a:pPr>
            <a:r>
              <a:rPr lang="it-IT" dirty="0" smtClean="0">
                <a:solidFill>
                  <a:prstClr val="black"/>
                </a:solidFill>
              </a:rPr>
              <a:t>Curdi </a:t>
            </a:r>
            <a:endParaRPr lang="it-IT" dirty="0">
              <a:solidFill>
                <a:prstClr val="black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914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Persia (dal 1935 Iran)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Modernizzazione del Paese sotto la dinastia Pahlavi: il modello è la Turchia di </a:t>
            </a:r>
            <a:r>
              <a:rPr lang="it-IT" dirty="0" err="1" smtClean="0"/>
              <a:t>Kemal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Riforme che riducono il potere delle autorità religiose del Paese (scuola, tribunali) e resistenza a queste riforme nella società </a:t>
            </a:r>
          </a:p>
          <a:p>
            <a:endParaRPr lang="it-IT" dirty="0"/>
          </a:p>
          <a:p>
            <a:r>
              <a:rPr lang="it-IT" dirty="0" smtClean="0"/>
              <a:t>Le risorse petrolifere in mano alle compagnie straniere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0792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America Latina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33740"/>
          </a:xfrm>
        </p:spPr>
        <p:txBody>
          <a:bodyPr>
            <a:normAutofit/>
          </a:bodyPr>
          <a:lstStyle/>
          <a:p>
            <a:r>
              <a:rPr lang="it-IT" dirty="0" smtClean="0"/>
              <a:t>Instabilità politica e interventi degli Stati Uniti in America </a:t>
            </a:r>
            <a:r>
              <a:rPr lang="it-IT" dirty="0" smtClean="0"/>
              <a:t>centrale, considerata “cortile </a:t>
            </a:r>
            <a:r>
              <a:rPr lang="it-IT" smtClean="0"/>
              <a:t>di casa”</a:t>
            </a:r>
            <a:endParaRPr lang="it-IT" dirty="0" smtClean="0"/>
          </a:p>
          <a:p>
            <a:endParaRPr lang="it-IT" dirty="0" smtClean="0"/>
          </a:p>
          <a:p>
            <a:pPr>
              <a:buFont typeface="Wingdings" charset="2"/>
              <a:buChar char="Ø"/>
            </a:pPr>
            <a:r>
              <a:rPr lang="it-IT" dirty="0" smtClean="0"/>
              <a:t>Esigenze strategiche ed economiche: gli investimenti di capitali e </a:t>
            </a:r>
            <a:r>
              <a:rPr lang="it-IT" dirty="0" smtClean="0"/>
              <a:t>un attore nuovo, le </a:t>
            </a:r>
            <a:r>
              <a:rPr lang="it-IT" dirty="0" smtClean="0"/>
              <a:t>imprese private che controllano le risorse </a:t>
            </a:r>
          </a:p>
          <a:p>
            <a:pPr marL="0" indent="0">
              <a:buNone/>
            </a:pPr>
            <a:endParaRPr lang="it-IT" dirty="0" smtClean="0"/>
          </a:p>
          <a:p>
            <a:pPr>
              <a:buFont typeface="Wingdings" charset="2"/>
              <a:buChar char="Ø"/>
            </a:pPr>
            <a:r>
              <a:rPr lang="it-IT" dirty="0" smtClean="0"/>
              <a:t>“Repubbliche delle banane” in Centro America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01076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Messico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 smtClean="0"/>
              <a:t>Problema: </a:t>
            </a:r>
            <a:r>
              <a:rPr lang="it-IT" dirty="0"/>
              <a:t>domanda di democratizzazione </a:t>
            </a:r>
            <a:r>
              <a:rPr lang="it-IT" dirty="0" smtClean="0"/>
              <a:t>e superamento regime autoritario di Porfirio Diaz</a:t>
            </a:r>
          </a:p>
          <a:p>
            <a:pPr marL="0" indent="0">
              <a:buNone/>
            </a:pPr>
            <a:endParaRPr lang="it-IT" dirty="0" smtClean="0"/>
          </a:p>
          <a:p>
            <a:pPr>
              <a:buFont typeface="Wingdings" charset="0"/>
              <a:buChar char="Ø"/>
            </a:pPr>
            <a:r>
              <a:rPr lang="it-IT" dirty="0" smtClean="0"/>
              <a:t>Rivoluzione </a:t>
            </a:r>
            <a:r>
              <a:rPr lang="it-IT" dirty="0"/>
              <a:t>messicana: 1910-</a:t>
            </a:r>
            <a:r>
              <a:rPr lang="it-IT" dirty="0" smtClean="0"/>
              <a:t>1920</a:t>
            </a:r>
          </a:p>
          <a:p>
            <a:pPr marL="0" indent="0">
              <a:buNone/>
            </a:pPr>
            <a:r>
              <a:rPr lang="it-IT" dirty="0" smtClean="0"/>
              <a:t>- Inizia come rivoluzione urbana, finisce in una rivoluzione rurale “congelata” (riforma agraria non attuata)</a:t>
            </a:r>
            <a:r>
              <a:rPr lang="it-IT" dirty="0"/>
              <a:t> </a:t>
            </a:r>
            <a:r>
              <a:rPr lang="it-IT" dirty="0" smtClean="0"/>
              <a:t>e in un regime a partito unico</a:t>
            </a:r>
          </a:p>
          <a:p>
            <a:pPr>
              <a:buFont typeface="Wingdings" charset="2"/>
              <a:buChar char="Ø"/>
            </a:pPr>
            <a:endParaRPr lang="it-IT" dirty="0"/>
          </a:p>
          <a:p>
            <a:pPr>
              <a:buFont typeface="Wingdings" charset="2"/>
              <a:buChar char="Ø"/>
            </a:pPr>
            <a:r>
              <a:rPr lang="it-IT" dirty="0" err="1" smtClean="0"/>
              <a:t>Lázaro</a:t>
            </a:r>
            <a:r>
              <a:rPr lang="it-IT" dirty="0" smtClean="0"/>
              <a:t> </a:t>
            </a:r>
            <a:r>
              <a:rPr lang="it-IT" dirty="0" err="1" smtClean="0"/>
              <a:t>Cárdenas</a:t>
            </a:r>
            <a:r>
              <a:rPr lang="it-IT" dirty="0" smtClean="0"/>
              <a:t> (1934-40): riforme agrarie (distribuzione terra), antiimperialismo, nazionalizzazione </a:t>
            </a:r>
            <a:r>
              <a:rPr lang="it-IT" dirty="0"/>
              <a:t>diritti compagnie </a:t>
            </a:r>
            <a:r>
              <a:rPr lang="it-IT" dirty="0" smtClean="0"/>
              <a:t>petrolifere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populismo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057139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Brasile e </a:t>
            </a:r>
            <a:r>
              <a:rPr lang="it-IT" dirty="0" smtClean="0"/>
              <a:t>Argentina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Prima guerra mondiale rivela la dipendenza economica di questi paesi dalle economie avanzate (Stati Uniti, Inghilterra)</a:t>
            </a:r>
          </a:p>
          <a:p>
            <a:endParaRPr lang="it-IT" dirty="0" smtClean="0"/>
          </a:p>
          <a:p>
            <a:r>
              <a:rPr lang="it-IT" dirty="0" smtClean="0"/>
              <a:t>La crisi del 1929 chiude un’epoca</a:t>
            </a:r>
          </a:p>
          <a:p>
            <a:endParaRPr lang="it-IT" dirty="0"/>
          </a:p>
          <a:p>
            <a:r>
              <a:rPr lang="it-IT" dirty="0" smtClean="0"/>
              <a:t>Industrializzazione e urbanizzazione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098951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Populismo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La crisi economica determina instabilità politica: regimi militari</a:t>
            </a:r>
            <a:r>
              <a:rPr lang="it-IT" dirty="0"/>
              <a:t> </a:t>
            </a:r>
            <a:r>
              <a:rPr lang="it-IT" dirty="0" smtClean="0"/>
              <a:t>negli anni Trenta </a:t>
            </a:r>
            <a:endParaRPr lang="it-IT" dirty="0"/>
          </a:p>
          <a:p>
            <a:r>
              <a:rPr lang="it-IT" dirty="0" smtClean="0"/>
              <a:t>Populismo </a:t>
            </a:r>
            <a:r>
              <a:rPr lang="it-IT" dirty="0"/>
              <a:t>come risposta politica al </a:t>
            </a:r>
            <a:r>
              <a:rPr lang="it-IT" dirty="0" smtClean="0"/>
              <a:t>problema del superamento di regimi oligarchici </a:t>
            </a:r>
          </a:p>
          <a:p>
            <a:r>
              <a:rPr lang="it-IT" dirty="0" smtClean="0"/>
              <a:t>Caratteristiche regimi populisti latinoamericani:</a:t>
            </a:r>
          </a:p>
          <a:p>
            <a:pPr>
              <a:buFont typeface="Wingdings" charset="0"/>
              <a:buChar char="Ø"/>
            </a:pPr>
            <a:r>
              <a:rPr lang="it-IT" dirty="0" smtClean="0"/>
              <a:t>Leadership forti (&gt;“caudillismo” nel XIX)</a:t>
            </a:r>
          </a:p>
          <a:p>
            <a:pPr>
              <a:buFont typeface="Wingdings" charset="0"/>
              <a:buChar char="Ø"/>
            </a:pPr>
            <a:r>
              <a:rPr lang="it-IT" dirty="0" smtClean="0"/>
              <a:t>Mobilitazione </a:t>
            </a:r>
            <a:r>
              <a:rPr lang="it-IT" dirty="0"/>
              <a:t>/</a:t>
            </a:r>
            <a:r>
              <a:rPr lang="it-IT" dirty="0" smtClean="0"/>
              <a:t> integrazione delle masse</a:t>
            </a:r>
          </a:p>
          <a:p>
            <a:pPr>
              <a:buFont typeface="Wingdings" charset="0"/>
              <a:buChar char="Ø"/>
            </a:pPr>
            <a:r>
              <a:rPr lang="it-IT" dirty="0" smtClean="0"/>
              <a:t>Nazionalismo e </a:t>
            </a:r>
            <a:r>
              <a:rPr lang="it-IT" dirty="0"/>
              <a:t>a</a:t>
            </a:r>
            <a:r>
              <a:rPr lang="it-IT" dirty="0" smtClean="0"/>
              <a:t>ntiimperialismo </a:t>
            </a:r>
          </a:p>
          <a:p>
            <a:pPr>
              <a:buFont typeface="Wingdings" charset="0"/>
              <a:buChar char="Ø"/>
            </a:pPr>
            <a:r>
              <a:rPr lang="it-IT" smtClean="0"/>
              <a:t>Antioligarchici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9212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Giappone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60794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Modernizzazione industriale: industria siderurgica e meccanica</a:t>
            </a:r>
          </a:p>
          <a:p>
            <a:r>
              <a:rPr lang="it-IT" dirty="0"/>
              <a:t>R</a:t>
            </a:r>
            <a:r>
              <a:rPr lang="it-IT" dirty="0" smtClean="0"/>
              <a:t>uolo dell’esercito e “militarizzazione” della politica </a:t>
            </a:r>
            <a:endParaRPr lang="it-IT" dirty="0"/>
          </a:p>
          <a:p>
            <a:r>
              <a:rPr lang="it-IT" dirty="0" smtClean="0"/>
              <a:t>Espansionismo: occupazione per iniziativa dei militari in Manciuria (nord della Cina e sud della Russia)</a:t>
            </a:r>
          </a:p>
          <a:p>
            <a:r>
              <a:rPr lang="it-IT" dirty="0" smtClean="0"/>
              <a:t>1937: consolidamento di un governo appoggiato dai militari, che ristabilisce l’autorità dell’imperatore  </a:t>
            </a:r>
          </a:p>
          <a:p>
            <a:r>
              <a:rPr lang="it-IT" dirty="0" smtClean="0"/>
              <a:t>1937: aggressione militare alla Cina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89317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Regimi populisti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Getulio </a:t>
            </a:r>
            <a:r>
              <a:rPr lang="it-IT" dirty="0" err="1" smtClean="0"/>
              <a:t>Vargas</a:t>
            </a:r>
            <a:r>
              <a:rPr lang="it-IT" dirty="0" smtClean="0"/>
              <a:t> in Brasile (1930-1945; 1951-1954)</a:t>
            </a:r>
          </a:p>
          <a:p>
            <a:endParaRPr lang="it-IT" dirty="0"/>
          </a:p>
          <a:p>
            <a:r>
              <a:rPr lang="it-IT" dirty="0" err="1"/>
              <a:t>Lázaro</a:t>
            </a:r>
            <a:r>
              <a:rPr lang="it-IT" dirty="0"/>
              <a:t> </a:t>
            </a:r>
            <a:r>
              <a:rPr lang="it-IT" dirty="0" err="1"/>
              <a:t>Cárdenas</a:t>
            </a:r>
            <a:r>
              <a:rPr lang="it-IT" dirty="0"/>
              <a:t> </a:t>
            </a:r>
            <a:r>
              <a:rPr lang="it-IT" dirty="0" smtClean="0"/>
              <a:t>in Messico (</a:t>
            </a:r>
            <a:r>
              <a:rPr lang="it-IT" dirty="0"/>
              <a:t>1934-40)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Juan Domingo </a:t>
            </a:r>
            <a:r>
              <a:rPr lang="it-IT" dirty="0" err="1" smtClean="0"/>
              <a:t>Perón</a:t>
            </a:r>
            <a:r>
              <a:rPr lang="it-IT" dirty="0" smtClean="0"/>
              <a:t> in Argentina (1946-1955; 1973-1974)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441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Cina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1912, fine impero e proclamazione Repubblica; 1923, governo nazionale a Nanchino</a:t>
            </a:r>
          </a:p>
          <a:p>
            <a:r>
              <a:rPr lang="it-IT" dirty="0" smtClean="0"/>
              <a:t>Partito comunista cinese: 1921</a:t>
            </a:r>
          </a:p>
          <a:p>
            <a:r>
              <a:rPr lang="it-IT" dirty="0" smtClean="0"/>
              <a:t>Frammentazione politica: i “signori della guerra” detengono il potere militare e politico nelle province</a:t>
            </a:r>
            <a:endParaRPr lang="it-IT" dirty="0"/>
          </a:p>
          <a:p>
            <a:r>
              <a:rPr lang="it-IT" dirty="0" smtClean="0"/>
              <a:t>Reazione all’espansionismo giapponese in Manciuria: </a:t>
            </a:r>
            <a:r>
              <a:rPr lang="it-IT" dirty="0"/>
              <a:t>n</a:t>
            </a:r>
            <a:r>
              <a:rPr lang="it-IT" dirty="0" smtClean="0"/>
              <a:t>azionalisti di Chiang-</a:t>
            </a:r>
            <a:r>
              <a:rPr lang="it-IT" dirty="0" err="1" smtClean="0"/>
              <a:t>Kai</a:t>
            </a:r>
            <a:r>
              <a:rPr lang="it-IT" dirty="0" smtClean="0"/>
              <a:t>-</a:t>
            </a:r>
            <a:r>
              <a:rPr lang="it-IT" dirty="0" err="1" smtClean="0"/>
              <a:t>shek</a:t>
            </a:r>
            <a:r>
              <a:rPr lang="it-IT" dirty="0" smtClean="0"/>
              <a:t>, nel 1928 governo nazionale</a:t>
            </a:r>
            <a:endParaRPr lang="it-IT" dirty="0"/>
          </a:p>
          <a:p>
            <a:r>
              <a:rPr lang="it-IT" dirty="0" smtClean="0"/>
              <a:t>Comunisti di Mao </a:t>
            </a:r>
            <a:r>
              <a:rPr lang="it-IT" dirty="0" err="1" smtClean="0"/>
              <a:t>Tse</a:t>
            </a:r>
            <a:r>
              <a:rPr lang="it-IT" dirty="0" smtClean="0"/>
              <a:t> </a:t>
            </a:r>
            <a:r>
              <a:rPr lang="it-IT" dirty="0" err="1" smtClean="0"/>
              <a:t>Tung</a:t>
            </a:r>
            <a:r>
              <a:rPr lang="it-IT" dirty="0" smtClean="0"/>
              <a:t>: contadini, guerriglia, “lunga marcia” </a:t>
            </a:r>
          </a:p>
        </p:txBody>
      </p:sp>
    </p:spTree>
    <p:extLst>
      <p:ext uri="{BB962C8B-B14F-4D97-AF65-F5344CB8AC3E}">
        <p14:creationId xmlns:p14="http://schemas.microsoft.com/office/powerpoint/2010/main" val="476721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9,5 milioni di km quadrati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Immagine 5" descr="Cin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246376"/>
            <a:ext cx="8128000" cy="5067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431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1 milione di soldati combattono con gli inglesi nella prima guerra mondiale</a:t>
            </a:r>
          </a:p>
          <a:p>
            <a:endParaRPr lang="it-IT" dirty="0"/>
          </a:p>
          <a:p>
            <a:r>
              <a:rPr lang="it-IT" dirty="0" smtClean="0"/>
              <a:t>Problema religioso: indù e musulmani </a:t>
            </a:r>
          </a:p>
          <a:p>
            <a:endParaRPr lang="it-IT" dirty="0"/>
          </a:p>
          <a:p>
            <a:r>
              <a:rPr lang="it-IT" dirty="0" smtClean="0"/>
              <a:t>Gandhi: Londra, Sudafrica, India </a:t>
            </a:r>
          </a:p>
          <a:p>
            <a:pPr marL="0" indent="0">
              <a:buNone/>
            </a:pPr>
            <a:r>
              <a:rPr lang="it-IT" dirty="0" smtClean="0"/>
              <a:t>&gt; Un metodo rivoluzionario di azione politica: la non violenza</a:t>
            </a:r>
          </a:p>
          <a:p>
            <a:endParaRPr lang="it-IT" dirty="0"/>
          </a:p>
          <a:p>
            <a:r>
              <a:rPr lang="it-IT" dirty="0" smtClean="0"/>
              <a:t>1935: Costituzione che garantisce più autonomia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11086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Gandhi nel 1906</a:t>
            </a:r>
            <a:endParaRPr lang="it-IT" dirty="0"/>
          </a:p>
        </p:txBody>
      </p:sp>
      <p:pic>
        <p:nvPicPr>
          <p:cNvPr id="4" name="Segnaposto contenuto 3" descr="download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1826" r="-6182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22975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Gandhi, anni Venti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Immagine 3" descr="nobel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244" y="1246375"/>
            <a:ext cx="6255723" cy="5444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25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Mondo islamico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La fine dell’impero ottomano</a:t>
            </a:r>
          </a:p>
          <a:p>
            <a:endParaRPr lang="it-IT" dirty="0"/>
          </a:p>
          <a:p>
            <a:r>
              <a:rPr lang="it-IT" dirty="0" smtClean="0"/>
              <a:t>Nuovi Stati, in gran parte controllati dalle potenze occidentali: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Maghreb controllato dalla Francia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Libia dall’Italia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Egitto dall’Inghilterra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Sistema dei “mandati”</a:t>
            </a:r>
          </a:p>
        </p:txBody>
      </p:sp>
    </p:spTree>
    <p:extLst>
      <p:ext uri="{BB962C8B-B14F-4D97-AF65-F5344CB8AC3E}">
        <p14:creationId xmlns:p14="http://schemas.microsoft.com/office/powerpoint/2010/main" val="4123205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Il+Medio+Oriente+dopo+il+trattato+di+Sév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7999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631</Words>
  <Application>Microsoft Macintosh PowerPoint</Application>
  <PresentationFormat>Presentazione su schermo (4:3)</PresentationFormat>
  <Paragraphs>104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Tema di Office</vt:lpstr>
      <vt:lpstr>Il “fardello dell’Occidente”</vt:lpstr>
      <vt:lpstr>Giappone </vt:lpstr>
      <vt:lpstr>Cina</vt:lpstr>
      <vt:lpstr>9,5 milioni di km quadrati </vt:lpstr>
      <vt:lpstr>India </vt:lpstr>
      <vt:lpstr>Gandhi nel 1906</vt:lpstr>
      <vt:lpstr>Gandhi, anni Venti </vt:lpstr>
      <vt:lpstr>Mondo islamico </vt:lpstr>
      <vt:lpstr>Presentazione di PowerPoint</vt:lpstr>
      <vt:lpstr>Principali stati islamici autonomi</vt:lpstr>
      <vt:lpstr>Arabia saudita </vt:lpstr>
      <vt:lpstr>Turchia</vt:lpstr>
      <vt:lpstr>Mustafà Kemal “Ataturk”</vt:lpstr>
      <vt:lpstr>Presentazione di PowerPoint</vt:lpstr>
      <vt:lpstr>Persia (dal 1935 Iran)</vt:lpstr>
      <vt:lpstr>America Latina</vt:lpstr>
      <vt:lpstr>Messico </vt:lpstr>
      <vt:lpstr>Brasile e Argentina </vt:lpstr>
      <vt:lpstr>Populismo </vt:lpstr>
      <vt:lpstr>Regimi populisti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“fardello dell’Occidente”</dc:title>
  <dc:creator>Federica Bertagna</dc:creator>
  <cp:lastModifiedBy>Federica Bertagna</cp:lastModifiedBy>
  <cp:revision>13</cp:revision>
  <dcterms:created xsi:type="dcterms:W3CDTF">2017-05-16T23:14:05Z</dcterms:created>
  <dcterms:modified xsi:type="dcterms:W3CDTF">2018-03-13T15:39:13Z</dcterms:modified>
</cp:coreProperties>
</file>