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11" d="100"/>
          <a:sy n="111" d="100"/>
        </p:scale>
        <p:origin x="-51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36FD7-3830-644C-8A19-83ED6AB79756}" type="datetimeFigureOut">
              <a:rPr lang="it-IT" smtClean="0"/>
              <a:t>10/12/2018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3CC1A-F61A-A547-B650-4107C8FBF7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6557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770A5-9AA6-954A-B922-03B1ADA79BC7}" type="datetimeFigureOut">
              <a:rPr lang="it-IT" smtClean="0"/>
              <a:t>10/12/2018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85822-32DD-B74F-B2DC-5C560758CC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142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914400" y="4916995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4800" dirty="0" smtClean="0"/>
              <a:t>A. </a:t>
            </a:r>
            <a:r>
              <a:rPr lang="it-IT" sz="4800" dirty="0" err="1" smtClean="0"/>
              <a:t>STIFTER</a:t>
            </a:r>
            <a:r>
              <a:rPr lang="it-IT" sz="4800" dirty="0" smtClean="0"/>
              <a:t> </a:t>
            </a:r>
            <a:endParaRPr lang="it-IT" sz="480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11074400" cy="2805332"/>
          </a:xfrm>
        </p:spPr>
        <p:txBody>
          <a:bodyPr/>
          <a:lstStyle/>
          <a:p>
            <a:r>
              <a:rPr lang="it-IT" sz="7200" b="1" dirty="0" err="1" smtClean="0"/>
              <a:t>KALKSTEIN</a:t>
            </a:r>
            <a:r>
              <a:rPr lang="it-IT" sz="7200" b="1" dirty="0" smtClean="0"/>
              <a:t> (1848)  </a:t>
            </a:r>
            <a:endParaRPr lang="it-IT" sz="72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239000" y="5257800"/>
            <a:ext cx="4183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Dott.ssa B. BERSELLI</a:t>
            </a:r>
          </a:p>
          <a:p>
            <a:r>
              <a:rPr lang="it-IT" i="1" dirty="0" err="1" smtClean="0"/>
              <a:t>Deutsche</a:t>
            </a:r>
            <a:r>
              <a:rPr lang="it-IT" i="1" dirty="0" smtClean="0"/>
              <a:t> </a:t>
            </a:r>
            <a:r>
              <a:rPr lang="it-IT" i="1" dirty="0" err="1" smtClean="0"/>
              <a:t>Literatur</a:t>
            </a:r>
            <a:r>
              <a:rPr lang="it-IT" i="1" dirty="0" smtClean="0"/>
              <a:t> II </a:t>
            </a:r>
            <a:r>
              <a:rPr lang="it-IT" dirty="0" smtClean="0"/>
              <a:t>(TUR.LLS)</a:t>
            </a:r>
          </a:p>
          <a:p>
            <a:r>
              <a:rPr lang="de-DE" dirty="0" smtClean="0"/>
              <a:t>WiSe 2018-2019</a:t>
            </a:r>
          </a:p>
          <a:p>
            <a:r>
              <a:rPr lang="de-DE" dirty="0" err="1"/>
              <a:t>b</a:t>
            </a:r>
            <a:r>
              <a:rPr lang="de-DE" dirty="0" err="1" smtClean="0"/>
              <a:t>eatrice</a:t>
            </a:r>
            <a:r>
              <a:rPr lang="de-DE" dirty="0" smtClean="0"/>
              <a:t>.</a:t>
            </a:r>
            <a:r>
              <a:rPr lang="it-IT" dirty="0" smtClean="0"/>
              <a:t>b</a:t>
            </a:r>
            <a:r>
              <a:rPr lang="de-DE" dirty="0" err="1" smtClean="0"/>
              <a:t>erselli</a:t>
            </a:r>
            <a:r>
              <a:rPr lang="it-IT" dirty="0" smtClean="0"/>
              <a:t>@studenti.univr.it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67200"/>
            <a:ext cx="3429000" cy="207775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37" y="152400"/>
            <a:ext cx="10058400" cy="186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63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76400"/>
            <a:ext cx="6858000" cy="4953000"/>
          </a:xfrm>
        </p:spPr>
        <p:txBody>
          <a:bodyPr>
            <a:normAutofit fontScale="85000" lnSpcReduction="20000"/>
          </a:bodyPr>
          <a:lstStyle/>
          <a:p>
            <a:r>
              <a:rPr lang="it-IT" b="1" dirty="0" smtClean="0"/>
              <a:t>Biedermeier</a:t>
            </a:r>
            <a:r>
              <a:rPr lang="de-DE" b="1" dirty="0" smtClean="0"/>
              <a:t>: </a:t>
            </a:r>
            <a:r>
              <a:rPr lang="de-DE" dirty="0" smtClean="0"/>
              <a:t>"Dichter der Restauration" (vs. Vormärz)</a:t>
            </a:r>
          </a:p>
          <a:p>
            <a:r>
              <a:rPr lang="de-DE" dirty="0" smtClean="0"/>
              <a:t>Sammlung (</a:t>
            </a:r>
            <a:r>
              <a:rPr lang="de-DE" b="1" dirty="0" smtClean="0"/>
              <a:t>1853</a:t>
            </a:r>
            <a:r>
              <a:rPr lang="de-DE" dirty="0" smtClean="0"/>
              <a:t>): in zwei BÄNDE aufgeteilt</a:t>
            </a:r>
            <a:r>
              <a:rPr lang="it-IT" dirty="0" smtClean="0"/>
              <a:t>+ </a:t>
            </a:r>
            <a:r>
              <a:rPr lang="de-DE" dirty="0" smtClean="0"/>
              <a:t>enthält 6 ERZÄHLUNGEN </a:t>
            </a:r>
          </a:p>
          <a:p>
            <a:r>
              <a:rPr lang="de-DE" dirty="0" smtClean="0"/>
              <a:t>Empfänger: </a:t>
            </a:r>
            <a:r>
              <a:rPr lang="de-DE" b="1" dirty="0" smtClean="0"/>
              <a:t>die Jugendlichen </a:t>
            </a:r>
          </a:p>
          <a:p>
            <a:r>
              <a:rPr lang="de-DE" b="1" dirty="0" smtClean="0"/>
              <a:t>Überarbeitete Fassungen </a:t>
            </a:r>
            <a:r>
              <a:rPr lang="de-DE" dirty="0" smtClean="0"/>
              <a:t>einzelner Erzählungen (</a:t>
            </a:r>
            <a:r>
              <a:rPr lang="de-DE" u="sng" dirty="0" smtClean="0"/>
              <a:t>Bergmilch:</a:t>
            </a:r>
            <a:r>
              <a:rPr lang="de-DE" dirty="0" smtClean="0"/>
              <a:t> 1848 "Wirkungen eines weißen Mantels"; </a:t>
            </a:r>
            <a:r>
              <a:rPr lang="de-DE" u="sng" dirty="0" smtClean="0"/>
              <a:t>Bergkristall:</a:t>
            </a:r>
            <a:r>
              <a:rPr lang="de-DE" dirty="0" smtClean="0"/>
              <a:t> 1845 "Der heilige Abend"; </a:t>
            </a:r>
            <a:r>
              <a:rPr lang="de-DE" u="sng" dirty="0" smtClean="0"/>
              <a:t>Granit</a:t>
            </a:r>
            <a:r>
              <a:rPr lang="de-DE" dirty="0" smtClean="0"/>
              <a:t>: 1849 "Der Pechbrenner"; </a:t>
            </a:r>
            <a:r>
              <a:rPr lang="de-DE" b="1" u="sng" dirty="0" smtClean="0"/>
              <a:t>Kalkstein</a:t>
            </a:r>
            <a:r>
              <a:rPr lang="de-DE" b="1" dirty="0" smtClean="0"/>
              <a:t> 1848 "Der arme Wohltäter"</a:t>
            </a:r>
            <a:r>
              <a:rPr lang="de-DE" dirty="0" smtClean="0"/>
              <a:t>; </a:t>
            </a:r>
            <a:r>
              <a:rPr lang="de-DE" u="sng" dirty="0" smtClean="0"/>
              <a:t>Turmalin</a:t>
            </a:r>
            <a:r>
              <a:rPr lang="de-DE" dirty="0" smtClean="0"/>
              <a:t> 1852 "Der Pförtner im Herrenhaus"; </a:t>
            </a:r>
            <a:r>
              <a:rPr lang="de-DE" u="sng" dirty="0" smtClean="0"/>
              <a:t>Katzensilber</a:t>
            </a:r>
            <a:r>
              <a:rPr lang="de-DE" dirty="0" smtClean="0"/>
              <a:t>: die einzige neue Erzählung)</a:t>
            </a:r>
          </a:p>
          <a:p>
            <a:r>
              <a:rPr lang="de-DE" dirty="0" smtClean="0"/>
              <a:t>3 </a:t>
            </a:r>
            <a:r>
              <a:rPr lang="de-DE" b="1" dirty="0" smtClean="0"/>
              <a:t>Abschnitte</a:t>
            </a:r>
            <a:r>
              <a:rPr lang="de-DE" dirty="0" smtClean="0"/>
              <a:t> (Vorrede-Einleitung-Erzählungen)</a:t>
            </a:r>
          </a:p>
          <a:p>
            <a:r>
              <a:rPr lang="de-DE" b="1" dirty="0" smtClean="0"/>
              <a:t>STIL</a:t>
            </a:r>
            <a:r>
              <a:rPr lang="de-DE" dirty="0" smtClean="0"/>
              <a:t>: sprachlich detaillierte, "wissenschaftliche" Präzision (Stifter: Dichter, Maler und </a:t>
            </a:r>
            <a:r>
              <a:rPr lang="de-DE" b="1" dirty="0" smtClean="0"/>
              <a:t>Wissenschaftler</a:t>
            </a:r>
            <a:r>
              <a:rPr lang="de-DE" dirty="0" smtClean="0"/>
              <a:t>)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93933" y="381000"/>
            <a:ext cx="10531267" cy="762000"/>
          </a:xfrm>
        </p:spPr>
        <p:txBody>
          <a:bodyPr/>
          <a:lstStyle/>
          <a:p>
            <a:r>
              <a:rPr lang="de-DE" dirty="0" smtClean="0"/>
              <a:t>1</a:t>
            </a:r>
            <a:r>
              <a:rPr lang="de-DE" b="1" dirty="0" smtClean="0"/>
              <a:t>. Die Sammlung "Bunte Steine"</a:t>
            </a:r>
            <a:endParaRPr lang="it-IT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574" y="1295400"/>
            <a:ext cx="3424673" cy="482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43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1000" y="1752600"/>
            <a:ext cx="6400800" cy="4724400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Stifter klärt in der Vorrede sein Verhältnis zur Kunst; </a:t>
            </a:r>
            <a:r>
              <a:rPr lang="de-DE" b="1" dirty="0" smtClean="0"/>
              <a:t>BEZIEHUNG "GROß" und "KLEIN"</a:t>
            </a:r>
          </a:p>
          <a:p>
            <a:r>
              <a:rPr lang="de-DE" b="1" dirty="0" smtClean="0"/>
              <a:t>Kritik Stifters an </a:t>
            </a:r>
            <a:r>
              <a:rPr lang="de-DE" b="1" dirty="0" err="1" smtClean="0"/>
              <a:t>Hebbel</a:t>
            </a:r>
            <a:r>
              <a:rPr lang="de-DE" dirty="0" smtClean="0"/>
              <a:t>: </a:t>
            </a:r>
            <a:r>
              <a:rPr lang="de-DE" i="1" dirty="0" smtClean="0"/>
              <a:t>Seine Figuren sind nur erbärmliche Schwächlinge ohne jede sittliche Würde, die durch exzessive Leidenschaften und emotionelle Ausbrüche die Aufmerksamkeit des Lesers auf sich ziehen</a:t>
            </a:r>
            <a:endParaRPr lang="de-DE" dirty="0" smtClean="0"/>
          </a:p>
          <a:p>
            <a:r>
              <a:rPr lang="de-DE" b="1" dirty="0" smtClean="0"/>
              <a:t>Kritik an Stifter</a:t>
            </a:r>
            <a:r>
              <a:rPr lang="de-DE" dirty="0" smtClean="0"/>
              <a:t>: "</a:t>
            </a:r>
            <a:r>
              <a:rPr lang="de-DE" i="1" dirty="0" smtClean="0"/>
              <a:t>Es ist einmal gegen mich bemerkt worden, dass ich nur das Kleine bilde, und dass meine Menschen stets gewöhnliche Menschen seien"</a:t>
            </a:r>
            <a:r>
              <a:rPr lang="de-DE" dirty="0" smtClean="0"/>
              <a:t> (//</a:t>
            </a:r>
            <a:r>
              <a:rPr lang="de-DE" b="1" dirty="0" smtClean="0"/>
              <a:t>Streit</a:t>
            </a:r>
            <a:r>
              <a:rPr lang="de-DE" dirty="0" smtClean="0"/>
              <a:t> zwischen Stifter und </a:t>
            </a:r>
            <a:r>
              <a:rPr lang="de-DE" dirty="0" err="1" smtClean="0"/>
              <a:t>Hebbel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de-DE" i="1" dirty="0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21920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2. Die Vorrede von "Bunte Steine" und die Diskussion mit F. </a:t>
            </a:r>
            <a:r>
              <a:rPr lang="de-DE" b="1" dirty="0" err="1" smtClean="0"/>
              <a:t>Hebbel</a:t>
            </a:r>
            <a:r>
              <a:rPr lang="de-DE" b="1" dirty="0" smtClean="0"/>
              <a:t> (1852)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524000"/>
            <a:ext cx="2513987" cy="27908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3505199"/>
            <a:ext cx="2126245" cy="279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45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400" y="336135"/>
            <a:ext cx="8723586" cy="6172200"/>
          </a:xfrm>
        </p:spPr>
        <p:txBody>
          <a:bodyPr>
            <a:normAutofit lnSpcReduction="10000"/>
          </a:bodyPr>
          <a:lstStyle/>
          <a:p>
            <a:r>
              <a:rPr lang="de-DE" sz="2000" b="1" dirty="0"/>
              <a:t>Kunst-Definition</a:t>
            </a:r>
            <a:r>
              <a:rPr lang="de-DE" sz="2000" dirty="0"/>
              <a:t>: etwas Hohes und Erhabenes; das Höchste auf Erden nach der Religion</a:t>
            </a:r>
          </a:p>
          <a:p>
            <a:r>
              <a:rPr lang="de-DE" sz="2000" b="1" dirty="0" smtClean="0"/>
              <a:t>Dichter</a:t>
            </a:r>
            <a:r>
              <a:rPr lang="de-DE" sz="2000" dirty="0" smtClean="0"/>
              <a:t>, die Wohltäter sind, sind etwas Seltenes; hingegen gibt es viele "falsche Propheten"</a:t>
            </a:r>
          </a:p>
          <a:p>
            <a:r>
              <a:rPr lang="de-DE" sz="2000" b="1" dirty="0" smtClean="0"/>
              <a:t>Stifters Ziel </a:t>
            </a:r>
            <a:r>
              <a:rPr lang="de-DE" sz="2000" dirty="0" smtClean="0"/>
              <a:t>durch Kunst/Literatur: keine Unterhaltung sondern "</a:t>
            </a:r>
            <a:r>
              <a:rPr lang="de-DE" sz="2000" i="1" dirty="0" smtClean="0"/>
              <a:t>eine vergnügte Stunde zu machen und ein </a:t>
            </a:r>
            <a:r>
              <a:rPr lang="de-DE" sz="2000" i="1" dirty="0" err="1" smtClean="0"/>
              <a:t>Körnlein</a:t>
            </a:r>
            <a:r>
              <a:rPr lang="de-DE" sz="2000" i="1" dirty="0" smtClean="0"/>
              <a:t> Gutes zu dem Baue des Ewigen beizutragen"</a:t>
            </a:r>
          </a:p>
          <a:p>
            <a:r>
              <a:rPr lang="de-DE" sz="2000" dirty="0" smtClean="0"/>
              <a:t>Parallelismus und Vergleich </a:t>
            </a:r>
            <a:r>
              <a:rPr lang="de-DE" sz="2000" b="1" dirty="0" smtClean="0"/>
              <a:t>NATUR-KUNST</a:t>
            </a:r>
          </a:p>
          <a:p>
            <a:r>
              <a:rPr lang="de-DE" sz="2000" b="1" dirty="0" smtClean="0"/>
              <a:t>Das Unauffäll</a:t>
            </a:r>
            <a:r>
              <a:rPr lang="de-DE" sz="2000" dirty="0" smtClean="0"/>
              <a:t>ige bzw. Das Alltägliche= </a:t>
            </a:r>
            <a:r>
              <a:rPr lang="de-DE" sz="2000" b="1" dirty="0" smtClean="0"/>
              <a:t>das Größe/</a:t>
            </a:r>
            <a:r>
              <a:rPr lang="de-DE" sz="2000" dirty="0" smtClean="0"/>
              <a:t>das Welterhaltende vs. </a:t>
            </a:r>
            <a:r>
              <a:rPr lang="de-DE" sz="2000" b="1" dirty="0" smtClean="0"/>
              <a:t>Das Auffällige</a:t>
            </a:r>
            <a:r>
              <a:rPr lang="de-DE" sz="2000" dirty="0" smtClean="0"/>
              <a:t>/das Merkwürdige= </a:t>
            </a:r>
            <a:r>
              <a:rPr lang="de-DE" sz="2000" b="1" dirty="0" smtClean="0"/>
              <a:t>das Kleine/</a:t>
            </a:r>
            <a:r>
              <a:rPr lang="de-DE" sz="2000" dirty="0" smtClean="0"/>
              <a:t>das</a:t>
            </a:r>
            <a:r>
              <a:rPr lang="de-DE" sz="2000" b="1" dirty="0" smtClean="0"/>
              <a:t> </a:t>
            </a:r>
            <a:r>
              <a:rPr lang="de-DE" sz="2000" dirty="0" smtClean="0"/>
              <a:t>Verschwindende </a:t>
            </a:r>
          </a:p>
          <a:p>
            <a:pPr marL="0" indent="0">
              <a:buNone/>
            </a:pPr>
            <a:endParaRPr lang="de-DE" sz="2000" dirty="0" smtClean="0"/>
          </a:p>
          <a:p>
            <a:r>
              <a:rPr lang="de-DE" sz="2000" dirty="0" smtClean="0"/>
              <a:t>Das </a:t>
            </a:r>
            <a:r>
              <a:rPr lang="de-DE" sz="2000" b="1" dirty="0" smtClean="0"/>
              <a:t>SANFTE GESETZ</a:t>
            </a:r>
            <a:r>
              <a:rPr lang="de-DE" sz="2000" dirty="0"/>
              <a:t> </a:t>
            </a:r>
            <a:r>
              <a:rPr lang="de-DE" sz="2000" dirty="0" smtClean="0"/>
              <a:t>der NATUR welterhaltend; das SANFTE GESETZ der GESELLSCHAFT: menschenerhaltend, das Gesetz der </a:t>
            </a:r>
            <a:r>
              <a:rPr lang="de-DE" sz="2000" b="1" dirty="0" smtClean="0"/>
              <a:t>Einfachheit</a:t>
            </a:r>
            <a:r>
              <a:rPr lang="de-DE" sz="2000" dirty="0" smtClean="0"/>
              <a:t>, des Altruismus (das Gesetz eröffnet sich dem Menschen "</a:t>
            </a:r>
            <a:r>
              <a:rPr lang="de-DE" sz="2000" i="1" dirty="0" smtClean="0"/>
              <a:t>Körnchen nach Körnchen, Beobachtung nach Beobachtung der Naturgesetzen"); "</a:t>
            </a:r>
            <a:r>
              <a:rPr lang="de-DE" sz="2000" dirty="0" smtClean="0"/>
              <a:t>angeborenes Gesetz", Beitrag zur Entstehung der gesamten "Menschheit"; </a:t>
            </a:r>
          </a:p>
          <a:p>
            <a:r>
              <a:rPr lang="de-DE" sz="2000" dirty="0" smtClean="0"/>
              <a:t>Nicht das Individuelle sondern </a:t>
            </a:r>
            <a:r>
              <a:rPr lang="de-DE" sz="2000" b="1" dirty="0" smtClean="0"/>
              <a:t>das ALLGEMEINE bevorzugen</a:t>
            </a:r>
          </a:p>
          <a:p>
            <a:r>
              <a:rPr lang="de-DE" sz="2000" dirty="0" smtClean="0"/>
              <a:t>Philosophie des Respekts, des Gleichgewichts, der Gleichheit</a:t>
            </a:r>
          </a:p>
          <a:p>
            <a:r>
              <a:rPr lang="de-DE" sz="2000" dirty="0" smtClean="0"/>
              <a:t>Das Größe ist in kleinen Details versteckt; Selbstkontrolle/Wirksamkeit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533400"/>
            <a:ext cx="2862944" cy="58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18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012677"/>
            <a:ext cx="11582400" cy="2819400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1848 </a:t>
            </a:r>
            <a:r>
              <a:rPr lang="de-DE" b="1" dirty="0" smtClean="0"/>
              <a:t>"Der arme Wohltäter" </a:t>
            </a:r>
            <a:r>
              <a:rPr lang="de-DE" dirty="0" smtClean="0"/>
              <a:t>(Zeitschrift); dann in "Bunte Steine" (1853)</a:t>
            </a:r>
          </a:p>
          <a:p>
            <a:r>
              <a:rPr lang="de-DE" dirty="0" smtClean="0"/>
              <a:t>Umgebung: </a:t>
            </a:r>
            <a:r>
              <a:rPr lang="de-DE" b="1" dirty="0" smtClean="0"/>
              <a:t>GESTEIN</a:t>
            </a:r>
            <a:r>
              <a:rPr lang="de-DE" dirty="0" smtClean="0"/>
              <a:t> (</a:t>
            </a:r>
            <a:r>
              <a:rPr lang="de-DE" dirty="0" err="1" smtClean="0"/>
              <a:t>Schauendorf</a:t>
            </a:r>
            <a:r>
              <a:rPr lang="de-DE" dirty="0" smtClean="0"/>
              <a:t>; Steinkar)</a:t>
            </a:r>
          </a:p>
          <a:p>
            <a:r>
              <a:rPr lang="de-DE" b="1" dirty="0" smtClean="0"/>
              <a:t>HAUPTFIGUREN</a:t>
            </a:r>
            <a:r>
              <a:rPr lang="de-DE" dirty="0" smtClean="0"/>
              <a:t>: ein Pfarrer und ein Vermesser</a:t>
            </a:r>
          </a:p>
          <a:p>
            <a:r>
              <a:rPr lang="de-DE" dirty="0" smtClean="0"/>
              <a:t>Einfache Inhaltsangabe</a:t>
            </a:r>
          </a:p>
          <a:p>
            <a:r>
              <a:rPr lang="de-DE" dirty="0" smtClean="0"/>
              <a:t>Der Pfarrer hatte das ganze Leben gespart für </a:t>
            </a:r>
            <a:r>
              <a:rPr lang="de-DE" b="1" dirty="0" smtClean="0"/>
              <a:t>das Wohlsein der Schwächeren</a:t>
            </a:r>
          </a:p>
          <a:p>
            <a:r>
              <a:rPr lang="de-DE" b="1" dirty="0" smtClean="0"/>
              <a:t>Botschaft</a:t>
            </a:r>
            <a:r>
              <a:rPr lang="de-DE" dirty="0" smtClean="0"/>
              <a:t>: Mitmenschen helfen, Rücksicht auf sie nehmen (=</a:t>
            </a:r>
            <a:r>
              <a:rPr lang="de-DE" b="1" dirty="0" smtClean="0"/>
              <a:t>das sanfte Gesetz der Menschheit </a:t>
            </a:r>
            <a:r>
              <a:rPr lang="de-DE" dirty="0" smtClean="0"/>
              <a:t>bzw. das Größe); man kann im Leben auch ohne Luxus glücklich sein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9690" y="228600"/>
            <a:ext cx="8153400" cy="762000"/>
          </a:xfrm>
        </p:spPr>
        <p:txBody>
          <a:bodyPr/>
          <a:lstStyle/>
          <a:p>
            <a:r>
              <a:rPr lang="de-DE" b="1" dirty="0" smtClean="0"/>
              <a:t>3. KALKSTEIN</a:t>
            </a:r>
            <a:endParaRPr lang="it-IT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962400"/>
            <a:ext cx="5840338" cy="256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86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536390"/>
            <a:ext cx="6866467" cy="6093009"/>
          </a:xfrm>
        </p:spPr>
        <p:txBody>
          <a:bodyPr>
            <a:normAutofit fontScale="77500" lnSpcReduction="20000"/>
          </a:bodyPr>
          <a:lstStyle/>
          <a:p>
            <a:r>
              <a:rPr lang="de-DE" b="1" dirty="0" smtClean="0"/>
              <a:t>ERZÄHL-PERSPEKTIVE: </a:t>
            </a:r>
            <a:r>
              <a:rPr lang="de-DE" dirty="0" smtClean="0"/>
              <a:t>Rahmennovelle (Rähmenerzählung-Binnenerzählung)</a:t>
            </a:r>
          </a:p>
          <a:p>
            <a:r>
              <a:rPr lang="de-DE" dirty="0" smtClean="0"/>
              <a:t>Keine </a:t>
            </a:r>
            <a:r>
              <a:rPr lang="de-DE" dirty="0" err="1" smtClean="0"/>
              <a:t>Kapitel-Eintelung</a:t>
            </a:r>
            <a:endParaRPr lang="de-DE" dirty="0" smtClean="0"/>
          </a:p>
          <a:p>
            <a:r>
              <a:rPr lang="de-DE" b="1" dirty="0" smtClean="0"/>
              <a:t>Scheinbare Einfachheit </a:t>
            </a:r>
            <a:r>
              <a:rPr lang="de-DE" dirty="0" smtClean="0"/>
              <a:t>der Erzählung (tiefe Schichten: die Botschaft des Autors lässt sich nicht sofort erkennen)</a:t>
            </a:r>
          </a:p>
          <a:p>
            <a:r>
              <a:rPr lang="de-DE" b="1" dirty="0" smtClean="0"/>
              <a:t>"Bildungsroman</a:t>
            </a:r>
            <a:r>
              <a:rPr lang="de-DE" dirty="0" smtClean="0"/>
              <a:t>" (positive Entwicklung der Hauptfigur; der Pfarrer wird ein gerechter, guter Mann)</a:t>
            </a:r>
          </a:p>
          <a:p>
            <a:r>
              <a:rPr lang="de-DE" dirty="0" smtClean="0"/>
              <a:t>Stifters </a:t>
            </a:r>
            <a:r>
              <a:rPr lang="de-DE" b="1" dirty="0" smtClean="0"/>
              <a:t>realistische SCHREIBWEISE</a:t>
            </a:r>
            <a:r>
              <a:rPr lang="de-DE" dirty="0" smtClean="0"/>
              <a:t>: der Protagonist wird nicht "heroisiert"; lange, detaillierte Beschreibungen</a:t>
            </a:r>
          </a:p>
          <a:p>
            <a:r>
              <a:rPr lang="de-DE" dirty="0" smtClean="0"/>
              <a:t>Stifters </a:t>
            </a:r>
            <a:r>
              <a:rPr lang="de-DE" b="1" dirty="0" smtClean="0"/>
              <a:t>Theorie des sanften Gesetzes </a:t>
            </a:r>
            <a:r>
              <a:rPr lang="de-DE" dirty="0" smtClean="0"/>
              <a:t>im Hintergrund; ohne dieses Gesetz: Egoismus, Abstieg der Gesellschaft, Zerstörung</a:t>
            </a:r>
          </a:p>
          <a:p>
            <a:r>
              <a:rPr lang="de-DE" dirty="0" smtClean="0"/>
              <a:t>Der Pfarrer bleibt im Gedächtnis der Nachwelt als </a:t>
            </a:r>
            <a:r>
              <a:rPr lang="de-DE" b="1" dirty="0" smtClean="0"/>
              <a:t>Märtyrer des Menschenrechtes</a:t>
            </a:r>
          </a:p>
          <a:p>
            <a:r>
              <a:rPr lang="de-DE" b="1" dirty="0" smtClean="0"/>
              <a:t>Kritik Stifters an der Gesellschaft</a:t>
            </a:r>
            <a:r>
              <a:rPr lang="de-DE" dirty="0" smtClean="0"/>
              <a:t>, die erst den Pfarrer für "</a:t>
            </a:r>
            <a:r>
              <a:rPr lang="de-DE" b="1" dirty="0" smtClean="0"/>
              <a:t>Bettler</a:t>
            </a:r>
            <a:r>
              <a:rPr lang="de-DE" dirty="0" smtClean="0"/>
              <a:t>" hielt ABER das Auffällige ist nicht das Wichtigste! ("</a:t>
            </a:r>
            <a:r>
              <a:rPr lang="de-DE" b="1" dirty="0" smtClean="0"/>
              <a:t>Der Schein trüg</a:t>
            </a:r>
            <a:r>
              <a:rPr lang="de-DE" dirty="0" smtClean="0"/>
              <a:t>")</a:t>
            </a:r>
          </a:p>
          <a:p>
            <a:r>
              <a:rPr lang="de-DE" dirty="0" smtClean="0"/>
              <a:t>Das </a:t>
            </a:r>
            <a:r>
              <a:rPr lang="de-DE" b="1" dirty="0" smtClean="0"/>
              <a:t>Thema LANDSCHAFT </a:t>
            </a:r>
            <a:r>
              <a:rPr lang="de-DE" dirty="0" smtClean="0"/>
              <a:t>(Übereinstimmung Landschaft-Psyche der Protagonisten-poetologischen Aussagen)</a:t>
            </a:r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04800"/>
            <a:ext cx="4191000" cy="6404708"/>
          </a:xfrm>
          <a:prstGeom prst="rect">
            <a:avLst/>
          </a:prstGeom>
        </p:spPr>
      </p:pic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62000"/>
            <a:ext cx="3058303" cy="395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397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77</TotalTime>
  <Words>599</Words>
  <Application>Microsoft Office PowerPoint</Application>
  <PresentationFormat>Personalizzato</PresentationFormat>
  <Paragraphs>43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Carta</vt:lpstr>
      <vt:lpstr>KALKSTEIN (1848)  </vt:lpstr>
      <vt:lpstr>1. Die Sammlung "Bunte Steine"</vt:lpstr>
      <vt:lpstr>2. Die Vorrede von "Bunte Steine" und die Diskussion mit F. Hebbel (1852)</vt:lpstr>
      <vt:lpstr>Presentazione standard di PowerPoint</vt:lpstr>
      <vt:lpstr>3. KALKSTEIN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beatrice.berselli@outlook.it</dc:creator>
  <cp:lastModifiedBy>user</cp:lastModifiedBy>
  <cp:revision>55</cp:revision>
  <dcterms:created xsi:type="dcterms:W3CDTF">2018-12-10T12:31:10Z</dcterms:created>
  <dcterms:modified xsi:type="dcterms:W3CDTF">2018-12-10T13:54:14Z</dcterms:modified>
</cp:coreProperties>
</file>