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0" r:id="rId17"/>
    <p:sldId id="271" r:id="rId18"/>
    <p:sldId id="281" r:id="rId19"/>
    <p:sldId id="272" r:id="rId20"/>
    <p:sldId id="273" r:id="rId21"/>
    <p:sldId id="274" r:id="rId22"/>
    <p:sldId id="275" r:id="rId23"/>
    <p:sldId id="279" r:id="rId24"/>
    <p:sldId id="277" r:id="rId25"/>
    <p:sldId id="278" r:id="rId2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3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318E-46ED-2645-BEE9-73932C073D85}" type="datetimeFigureOut">
              <a:rPr lang="it-IT" smtClean="0"/>
              <a:t>25/04/18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66620-E2BB-5D44-9045-1091FF8FF64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6448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318E-46ED-2645-BEE9-73932C073D85}" type="datetimeFigureOut">
              <a:rPr lang="it-IT" smtClean="0"/>
              <a:t>25/04/18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66620-E2BB-5D44-9045-1091FF8FF64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9424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318E-46ED-2645-BEE9-73932C073D85}" type="datetimeFigureOut">
              <a:rPr lang="it-IT" smtClean="0"/>
              <a:t>25/04/18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66620-E2BB-5D44-9045-1091FF8FF64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7269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318E-46ED-2645-BEE9-73932C073D85}" type="datetimeFigureOut">
              <a:rPr lang="it-IT" smtClean="0"/>
              <a:t>25/04/18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66620-E2BB-5D44-9045-1091FF8FF64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5074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318E-46ED-2645-BEE9-73932C073D85}" type="datetimeFigureOut">
              <a:rPr lang="it-IT" smtClean="0"/>
              <a:t>25/04/18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66620-E2BB-5D44-9045-1091FF8FF64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341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318E-46ED-2645-BEE9-73932C073D85}" type="datetimeFigureOut">
              <a:rPr lang="it-IT" smtClean="0"/>
              <a:t>25/04/18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66620-E2BB-5D44-9045-1091FF8FF64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5829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318E-46ED-2645-BEE9-73932C073D85}" type="datetimeFigureOut">
              <a:rPr lang="it-IT" smtClean="0"/>
              <a:t>25/04/18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66620-E2BB-5D44-9045-1091FF8FF64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807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318E-46ED-2645-BEE9-73932C073D85}" type="datetimeFigureOut">
              <a:rPr lang="it-IT" smtClean="0"/>
              <a:t>25/04/18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66620-E2BB-5D44-9045-1091FF8FF64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629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318E-46ED-2645-BEE9-73932C073D85}" type="datetimeFigureOut">
              <a:rPr lang="it-IT" smtClean="0"/>
              <a:t>25/04/18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66620-E2BB-5D44-9045-1091FF8FF64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4176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318E-46ED-2645-BEE9-73932C073D85}" type="datetimeFigureOut">
              <a:rPr lang="it-IT" smtClean="0"/>
              <a:t>25/04/18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66620-E2BB-5D44-9045-1091FF8FF64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6963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318E-46ED-2645-BEE9-73932C073D85}" type="datetimeFigureOut">
              <a:rPr lang="it-IT" smtClean="0"/>
              <a:t>25/04/18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66620-E2BB-5D44-9045-1091FF8FF64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389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2318E-46ED-2645-BEE9-73932C073D85}" type="datetimeFigureOut">
              <a:rPr lang="it-IT" smtClean="0"/>
              <a:t>25/04/18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66620-E2BB-5D44-9045-1091FF8FF64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860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3 cesure dal 1945 a oggi	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ECONOMIA: Anni 70, crisi energetica e fine dei “trent’anni gloriosi” delle economie occidentali </a:t>
            </a:r>
          </a:p>
          <a:p>
            <a:endParaRPr lang="it-IT" dirty="0" smtClean="0"/>
          </a:p>
          <a:p>
            <a:r>
              <a:rPr lang="it-IT" dirty="0" smtClean="0"/>
              <a:t>POLITICA: 1989-1991, fine del comunismo e dissoluzione dell’URSS </a:t>
            </a:r>
          </a:p>
          <a:p>
            <a:endParaRPr lang="it-IT" dirty="0" smtClean="0"/>
          </a:p>
          <a:p>
            <a:r>
              <a:rPr lang="it-IT" dirty="0" smtClean="0"/>
              <a:t>RELAZIONI INTERNAZIONALI: 2001</a:t>
            </a:r>
            <a:r>
              <a:rPr lang="it-IT" dirty="0"/>
              <a:t>,</a:t>
            </a:r>
            <a:r>
              <a:rPr lang="it-IT" dirty="0" smtClean="0"/>
              <a:t> attentato alle Torri Gemelle e terrorismo globale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3185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Una nuova fase in Occidente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Finisce un’epoca: presa di coscienza dei limiti dello sviluppo</a:t>
            </a:r>
          </a:p>
          <a:p>
            <a:endParaRPr lang="it-IT" dirty="0"/>
          </a:p>
          <a:p>
            <a:r>
              <a:rPr lang="it-IT" dirty="0" smtClean="0"/>
              <a:t>Nuova sensibilità: ambientalismo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 smtClean="0"/>
              <a:t>Fine del modello “fordista” </a:t>
            </a:r>
          </a:p>
          <a:p>
            <a:endParaRPr lang="it-IT" dirty="0" smtClean="0"/>
          </a:p>
          <a:p>
            <a:r>
              <a:rPr lang="it-IT" dirty="0"/>
              <a:t>G</a:t>
            </a:r>
            <a:r>
              <a:rPr lang="it-IT" dirty="0" smtClean="0"/>
              <a:t>lobalizzazione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4728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Cambio tecnologico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automazione e diminuzione dei posti di lavoro:</a:t>
            </a:r>
          </a:p>
          <a:p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Agricoltura &gt; industria </a:t>
            </a:r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Industria &gt; servizi</a:t>
            </a:r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Servizi &gt; macchine?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6713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Robot camerieri in Cina</a:t>
            </a:r>
            <a:endParaRPr lang="it-IT" dirty="0"/>
          </a:p>
        </p:txBody>
      </p:sp>
      <p:pic>
        <p:nvPicPr>
          <p:cNvPr id="4" name="Segnaposto contenuto 3" descr="14598456313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51" r="-225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0539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</a:t>
            </a:r>
            <a:r>
              <a:rPr lang="it-IT" dirty="0" smtClean="0"/>
              <a:t>tiratrice automatica</a:t>
            </a:r>
            <a:endParaRPr lang="it-IT" dirty="0"/>
          </a:p>
        </p:txBody>
      </p:sp>
      <p:pic>
        <p:nvPicPr>
          <p:cNvPr id="4" name="Segnaposto contenuto 3" descr="M_5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05461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Bus navetta senza conducente (Svizzera)</a:t>
            </a:r>
            <a:endParaRPr lang="it-IT" dirty="0"/>
          </a:p>
        </p:txBody>
      </p:sp>
      <p:pic>
        <p:nvPicPr>
          <p:cNvPr id="4" name="Segnaposto contenuto 3" descr="downloa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3" r="-9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1429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Drone per la consegna di pacchi (Amazon)</a:t>
            </a:r>
            <a:endParaRPr lang="it-IT" dirty="0"/>
          </a:p>
        </p:txBody>
      </p:sp>
      <p:pic>
        <p:nvPicPr>
          <p:cNvPr id="4" name="Segnaposto contenuto 3" descr="Amazon--835x43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42" b="-25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1736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Negozio senza casse </a:t>
            </a:r>
            <a:endParaRPr lang="it-IT" dirty="0"/>
          </a:p>
        </p:txBody>
      </p:sp>
      <p:pic>
        <p:nvPicPr>
          <p:cNvPr id="6" name="Segnaposto contenuto 5" descr="downloa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56" r="-143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9816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Processi di automazione e “New Economy”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Un nuovo scenario: le macchine spazzano via il lavoro in tutti i settori (agricoltura, industria e servizi)? Fino a un certo punto: in realtà generano altri lavori (per ora)</a:t>
            </a:r>
            <a:endParaRPr lang="it-IT" dirty="0"/>
          </a:p>
          <a:p>
            <a:r>
              <a:rPr lang="it-IT" dirty="0" smtClean="0"/>
              <a:t>La deindustrializzazione cancella le fabbriche e la “new economy” smaterializza i centri industriali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La </a:t>
            </a:r>
            <a:r>
              <a:rPr lang="it-IT" dirty="0" err="1" smtClean="0"/>
              <a:t>Silicon</a:t>
            </a:r>
            <a:r>
              <a:rPr lang="it-IT" dirty="0" smtClean="0"/>
              <a:t> Valley (California) luogo simbolo della nuova economia vs. Detroit simbolo economia fordista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9054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rivoluzione delle telecomunicazioni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Importanza fondamentale nell’avvento della “New economy” ha avuto la rivoluzione delle telecomunicazioni legata a 3 nuove tecnologie:</a:t>
            </a:r>
          </a:p>
          <a:p>
            <a:pPr marL="514350" indent="-514350">
              <a:buAutoNum type="arabicPeriod"/>
            </a:pPr>
            <a:r>
              <a:rPr lang="it-IT" dirty="0" smtClean="0"/>
              <a:t>Cellulari</a:t>
            </a:r>
          </a:p>
          <a:p>
            <a:pPr marL="514350" indent="-514350">
              <a:buAutoNum type="arabicPeriod"/>
            </a:pPr>
            <a:r>
              <a:rPr lang="it-IT" dirty="0" smtClean="0"/>
              <a:t>Rete internet</a:t>
            </a:r>
          </a:p>
          <a:p>
            <a:pPr marL="514350" indent="-514350">
              <a:buAutoNum type="arabicPeriod"/>
            </a:pPr>
            <a:r>
              <a:rPr lang="it-IT" dirty="0" smtClean="0"/>
              <a:t>GPS (sistemi satellitari)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7250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Lavoratori radunati davanti alla fabbrica Ford a Detroit (anni 30)</a:t>
            </a:r>
            <a:endParaRPr lang="it-IT" dirty="0"/>
          </a:p>
        </p:txBody>
      </p:sp>
      <p:pic>
        <p:nvPicPr>
          <p:cNvPr id="6" name="Segnaposto contenuto 5" descr="article-2269966-173BBAD2000005DC-758_634x42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58" r="-106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9939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La svolta degli anni 70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Wingdings" charset="0"/>
              <a:buChar char="Ø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9616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</a:t>
            </a:r>
            <a:r>
              <a:rPr lang="it-IT" dirty="0" smtClean="0"/>
              <a:t>abbrica Ford a Detroit oggi</a:t>
            </a:r>
            <a:endParaRPr lang="it-IT" dirty="0"/>
          </a:p>
        </p:txBody>
      </p:sp>
      <p:pic>
        <p:nvPicPr>
          <p:cNvPr id="4" name="Segnaposto contenuto 3" descr="depositphotos_46487533-stock-photo-detroit-abandoned-automotive-factor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96" r="-101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1494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“</a:t>
            </a:r>
            <a:r>
              <a:rPr lang="it-IT" dirty="0" err="1" smtClean="0"/>
              <a:t>Silicon</a:t>
            </a:r>
            <a:r>
              <a:rPr lang="it-IT" dirty="0" smtClean="0"/>
              <a:t> Valley” (California)</a:t>
            </a:r>
            <a:endParaRPr lang="it-IT" dirty="0"/>
          </a:p>
        </p:txBody>
      </p:sp>
      <p:pic>
        <p:nvPicPr>
          <p:cNvPr id="4" name="Segnaposto contenuto 3" descr="0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72" r="-105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0503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Occupati per settore economico negli Stati Uniti</a:t>
            </a:r>
            <a:endParaRPr lang="it-IT" dirty="0"/>
          </a:p>
        </p:txBody>
      </p:sp>
      <p:pic>
        <p:nvPicPr>
          <p:cNvPr id="4" name="Segnaposto contenuto 3" descr="USA-settori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009" r="-380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92482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Occupati per settore economico: </a:t>
            </a:r>
            <a:br>
              <a:rPr lang="it-IT" dirty="0" smtClean="0"/>
            </a:br>
            <a:r>
              <a:rPr lang="it-IT" dirty="0" smtClean="0"/>
              <a:t>Cina 2010</a:t>
            </a:r>
            <a:endParaRPr lang="it-IT" dirty="0"/>
          </a:p>
        </p:txBody>
      </p:sp>
      <p:pic>
        <p:nvPicPr>
          <p:cNvPr id="4" name="Segnaposto contenuto 3" descr="Cina-settori-ri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993" r="-379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3161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Occupati per settore economico in Italia: 1965</a:t>
            </a:r>
            <a:endParaRPr lang="it-IT" dirty="0"/>
          </a:p>
        </p:txBody>
      </p:sp>
      <p:pic>
        <p:nvPicPr>
          <p:cNvPr id="4" name="Segnaposto contenuto 3" descr="anigif1965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034" r="-380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40414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Occupati per settore economico: Italia 2011</a:t>
            </a:r>
            <a:endParaRPr lang="it-IT" dirty="0"/>
          </a:p>
        </p:txBody>
      </p:sp>
      <p:pic>
        <p:nvPicPr>
          <p:cNvPr id="8" name="Segnaposto contenuto 7" descr="Italia-2011-settori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009" r="-380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1902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1945-1975 in Europa occidentale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Un nuovo patto tra Stato e cittadini: lo Stato provvede una serie di servizi ai cittadini (Welfare State: “stato del benessere”) e sostiene la crescita economica con la spesa pubblica </a:t>
            </a:r>
          </a:p>
          <a:p>
            <a:endParaRPr lang="it-IT" dirty="0"/>
          </a:p>
          <a:p>
            <a:r>
              <a:rPr lang="it-IT" dirty="0" smtClean="0"/>
              <a:t>Presupposti teorici: John </a:t>
            </a:r>
            <a:r>
              <a:rPr lang="it-IT" dirty="0" err="1" smtClean="0"/>
              <a:t>Maynard</a:t>
            </a:r>
            <a:r>
              <a:rPr lang="it-IT" dirty="0" smtClean="0"/>
              <a:t> Keynes, fautore delle politiche di spesa pubblica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7062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Welfare State	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6179"/>
          </a:xfrm>
        </p:spPr>
        <p:txBody>
          <a:bodyPr/>
          <a:lstStyle/>
          <a:p>
            <a:r>
              <a:rPr lang="it-IT" dirty="0" smtClean="0"/>
              <a:t>È un’idea antica, che nasce con la rivoluzione industriale per risolvere i problemi che essa genera: disoccupazione, infortuni</a:t>
            </a:r>
          </a:p>
          <a:p>
            <a:endParaRPr lang="it-IT" dirty="0"/>
          </a:p>
          <a:p>
            <a:r>
              <a:rPr lang="it-IT" dirty="0" smtClean="0"/>
              <a:t>Dalla fine dell’800, lo Stato comincia a intervenire per risolvere questi problemi, e per garantire maggiore giustizia sociale, anche per la pressione dei partiti socialisti e del movimento sindacale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1125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Welfare State prima del 1945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Le esperienze di Welfare State sono diverse da paese a paese</a:t>
            </a:r>
          </a:p>
          <a:p>
            <a:r>
              <a:rPr lang="it-IT" dirty="0" smtClean="0"/>
              <a:t>Socialisti e marxisti vogliono che lo Stato governi tutta l’economia e distribuisca tutti i profitti ai lavoratori: in URSS la prima applicazione di queste politiche</a:t>
            </a:r>
          </a:p>
          <a:p>
            <a:r>
              <a:rPr lang="it-IT" dirty="0" smtClean="0"/>
              <a:t>Negli anni tra le due guerre, il fascismo e il nazismo introducono forme di Welfare State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5980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Dopo il 1945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2113"/>
          </a:xfrm>
        </p:spPr>
        <p:txBody>
          <a:bodyPr>
            <a:normAutofit/>
          </a:bodyPr>
          <a:lstStyle/>
          <a:p>
            <a:r>
              <a:rPr lang="it-IT" dirty="0" smtClean="0"/>
              <a:t>Lo Stato è il motore della ricostruzione economica</a:t>
            </a:r>
          </a:p>
          <a:p>
            <a:endParaRPr lang="it-IT" dirty="0"/>
          </a:p>
          <a:p>
            <a:r>
              <a:rPr lang="it-IT" dirty="0" smtClean="0"/>
              <a:t>Problema: come finanziare la spesa pubblica dello Stato? 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Soluzione: tasse 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Il sistema funziona quando l’economia cresce, ma quando smette di crescere cominciano i problemi: la spesa pubblica è inelastica </a:t>
            </a:r>
          </a:p>
        </p:txBody>
      </p:sp>
    </p:spTree>
    <p:extLst>
      <p:ext uri="{BB962C8B-B14F-4D97-AF65-F5344CB8AC3E}">
        <p14:creationId xmlns:p14="http://schemas.microsoft.com/office/powerpoint/2010/main" val="1931474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Dagli anni 70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dirty="0" smtClean="0"/>
              <a:t>Crisi energetica provocata da una nuova guerra in Medio Oriente e da un cambio di strategia dei paesi produttori del petrolio: il prezzo del petrolio aumenta di 10 volte in un decennio</a:t>
            </a:r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Cambio tecnologico e cambiamento dei processi produttivi: processi di automazione, robot, macchine a controllo numerico</a:t>
            </a:r>
          </a:p>
          <a:p>
            <a:pPr marL="0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025007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Milano 1973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Crisi_energetica_1973_Milano_corso_buenos_Ai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6" y="1600200"/>
            <a:ext cx="762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17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“codice di austerità” in Italia per la crisi energetica </a:t>
            </a:r>
            <a:endParaRPr lang="it-IT" dirty="0"/>
          </a:p>
        </p:txBody>
      </p:sp>
      <p:pic>
        <p:nvPicPr>
          <p:cNvPr id="5" name="Segnaposto contenuto 4" descr="1973austerity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04" r="-125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40775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566</Words>
  <Application>Microsoft Macintosh PowerPoint</Application>
  <PresentationFormat>Presentazione su schermo (4:3)</PresentationFormat>
  <Paragraphs>68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3 cesure dal 1945 a oggi </vt:lpstr>
      <vt:lpstr>La svolta degli anni 70</vt:lpstr>
      <vt:lpstr>1945-1975 in Europa occidentale</vt:lpstr>
      <vt:lpstr>Welfare State </vt:lpstr>
      <vt:lpstr>Welfare State prima del 1945 </vt:lpstr>
      <vt:lpstr>Dopo il 1945</vt:lpstr>
      <vt:lpstr>Dagli anni 70</vt:lpstr>
      <vt:lpstr>Milano 1973</vt:lpstr>
      <vt:lpstr>“codice di austerità” in Italia per la crisi energetica </vt:lpstr>
      <vt:lpstr>Una nuova fase in Occidente</vt:lpstr>
      <vt:lpstr>Cambio tecnologico</vt:lpstr>
      <vt:lpstr>Robot camerieri in Cina</vt:lpstr>
      <vt:lpstr>Stiratrice automatica</vt:lpstr>
      <vt:lpstr>Bus navetta senza conducente (Svizzera)</vt:lpstr>
      <vt:lpstr>Drone per la consegna di pacchi (Amazon)</vt:lpstr>
      <vt:lpstr>Negozio senza casse </vt:lpstr>
      <vt:lpstr>Processi di automazione e “New Economy”</vt:lpstr>
      <vt:lpstr>La rivoluzione delle telecomunicazioni</vt:lpstr>
      <vt:lpstr>Lavoratori radunati davanti alla fabbrica Ford a Detroit (anni 30)</vt:lpstr>
      <vt:lpstr>Fabbrica Ford a Detroit oggi</vt:lpstr>
      <vt:lpstr>“Silicon Valley” (California)</vt:lpstr>
      <vt:lpstr>Occupati per settore economico negli Stati Uniti</vt:lpstr>
      <vt:lpstr>Occupati per settore economico:  Cina 2010</vt:lpstr>
      <vt:lpstr>Occupati per settore economico in Italia: 1965</vt:lpstr>
      <vt:lpstr>Occupati per settore economico: Italia 2011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1970-2017</dc:title>
  <dc:creator>Federica Bertagna</dc:creator>
  <cp:lastModifiedBy>Federica Bertagna</cp:lastModifiedBy>
  <cp:revision>14</cp:revision>
  <dcterms:created xsi:type="dcterms:W3CDTF">2017-05-29T23:17:06Z</dcterms:created>
  <dcterms:modified xsi:type="dcterms:W3CDTF">2018-04-25T15:29:55Z</dcterms:modified>
</cp:coreProperties>
</file>