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510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306D5-8711-3942-910E-E23FA00A066D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63BE-B843-EE43-BACC-11CECFFF2B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109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63CF7-B77B-B041-AC1C-066B4C131FC9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1629-02E0-5644-BCDE-91B6F03513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99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12/10/2018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HEINRICH HEINE, 1844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DEUTSCHLAND</a:t>
            </a:r>
            <a:r>
              <a:rPr lang="de-DE" dirty="0" smtClean="0"/>
              <a:t>. EIN WINTERMÄRCHEN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12240" y="5398446"/>
            <a:ext cx="5827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Dott.ssa</a:t>
            </a:r>
            <a:r>
              <a:rPr lang="de-DE" dirty="0" smtClean="0"/>
              <a:t> B. BERSELLI </a:t>
            </a:r>
            <a:r>
              <a:rPr lang="de-DE" i="1" dirty="0" smtClean="0"/>
              <a:t>Deutsche Literatur II </a:t>
            </a:r>
            <a:r>
              <a:rPr lang="de-DE" i="1" dirty="0" smtClean="0"/>
              <a:t>TUR</a:t>
            </a:r>
            <a:r>
              <a:rPr lang="de-DE" dirty="0" smtClean="0"/>
              <a:t>-LLS; </a:t>
            </a:r>
            <a:r>
              <a:rPr lang="de-DE" dirty="0" err="1" smtClean="0"/>
              <a:t>WiSe</a:t>
            </a:r>
            <a:r>
              <a:rPr lang="de-DE" dirty="0" smtClean="0"/>
              <a:t> 2018-2019</a:t>
            </a:r>
            <a:endParaRPr lang="de-DE" dirty="0" smtClean="0"/>
          </a:p>
          <a:p>
            <a:r>
              <a:rPr lang="it-IT" dirty="0" smtClean="0"/>
              <a:t>b</a:t>
            </a:r>
            <a:r>
              <a:rPr lang="de-DE" dirty="0" err="1" smtClean="0"/>
              <a:t>eatrice.berselli</a:t>
            </a:r>
            <a:r>
              <a:rPr lang="it-IT" dirty="0" smtClean="0"/>
              <a:t>@studenti.univr.it</a:t>
            </a:r>
            <a:endParaRPr lang="de-DE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02611"/>
            <a:ext cx="20478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1. </a:t>
            </a:r>
            <a:r>
              <a:rPr lang="it-IT" dirty="0" err="1" smtClean="0"/>
              <a:t>Entstehung</a:t>
            </a:r>
            <a:r>
              <a:rPr lang="it-IT" dirty="0" smtClean="0"/>
              <a:t> des </a:t>
            </a:r>
            <a:r>
              <a:rPr lang="it-IT" dirty="0" err="1" smtClean="0"/>
              <a:t>Werkes</a:t>
            </a:r>
            <a:r>
              <a:rPr lang="it-IT" dirty="0" smtClean="0"/>
              <a:t> und </a:t>
            </a:r>
            <a:r>
              <a:rPr lang="it-IT" dirty="0" err="1" smtClean="0"/>
              <a:t>zeitgeschichtlicher</a:t>
            </a:r>
            <a:r>
              <a:rPr lang="it-IT" dirty="0" smtClean="0"/>
              <a:t> </a:t>
            </a:r>
            <a:r>
              <a:rPr lang="it-IT" dirty="0" err="1" smtClean="0"/>
              <a:t>Hintergrund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02336" y="1600200"/>
            <a:ext cx="6912864" cy="4651248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Gattung</a:t>
            </a:r>
            <a:r>
              <a:rPr lang="it-IT" dirty="0" smtClean="0"/>
              <a:t>: "</a:t>
            </a:r>
            <a:r>
              <a:rPr lang="it-IT" b="1" dirty="0" err="1" smtClean="0"/>
              <a:t>EXILDICHTUNG</a:t>
            </a:r>
            <a:r>
              <a:rPr lang="it-IT" dirty="0" smtClean="0"/>
              <a:t>"</a:t>
            </a:r>
          </a:p>
          <a:p>
            <a:r>
              <a:rPr lang="it-IT" dirty="0" err="1" smtClean="0"/>
              <a:t>Erste</a:t>
            </a:r>
            <a:r>
              <a:rPr lang="it-IT" dirty="0" smtClean="0"/>
              <a:t> </a:t>
            </a:r>
            <a:r>
              <a:rPr lang="it-IT" dirty="0" err="1" smtClean="0"/>
              <a:t>Fassung</a:t>
            </a:r>
            <a:r>
              <a:rPr lang="it-IT" dirty="0" smtClean="0"/>
              <a:t> in </a:t>
            </a:r>
            <a:r>
              <a:rPr lang="it-IT" b="1" i="1" dirty="0" err="1" smtClean="0"/>
              <a:t>Neuen</a:t>
            </a:r>
            <a:r>
              <a:rPr lang="it-IT" b="1" i="1" dirty="0" smtClean="0"/>
              <a:t> </a:t>
            </a:r>
            <a:r>
              <a:rPr lang="it-IT" b="1" i="1" dirty="0" err="1" smtClean="0"/>
              <a:t>Gedichten</a:t>
            </a:r>
            <a:r>
              <a:rPr lang="it-IT" b="1" i="1" dirty="0" smtClean="0"/>
              <a:t> </a:t>
            </a:r>
            <a:r>
              <a:rPr lang="it-IT" dirty="0" smtClean="0"/>
              <a:t>(Hoffmann und </a:t>
            </a:r>
            <a:r>
              <a:rPr lang="it-IT" dirty="0" err="1" smtClean="0"/>
              <a:t>Campe</a:t>
            </a:r>
            <a:r>
              <a:rPr lang="it-IT" dirty="0" smtClean="0"/>
              <a:t> </a:t>
            </a:r>
            <a:r>
              <a:rPr lang="it-IT" dirty="0" err="1" smtClean="0"/>
              <a:t>Verlag</a:t>
            </a:r>
            <a:r>
              <a:rPr lang="it-IT" dirty="0" smtClean="0"/>
              <a:t>)</a:t>
            </a:r>
            <a:r>
              <a:rPr lang="de-DE" dirty="0"/>
              <a:t> </a:t>
            </a:r>
            <a:r>
              <a:rPr lang="de-DE" dirty="0" smtClean="0"/>
              <a:t>aber: Veränderungen wegen </a:t>
            </a:r>
            <a:r>
              <a:rPr lang="de-DE" b="1" dirty="0" smtClean="0"/>
              <a:t>Zensur</a:t>
            </a:r>
            <a:r>
              <a:rPr lang="it-IT" i="1" dirty="0"/>
              <a:t> </a:t>
            </a:r>
            <a:r>
              <a:rPr lang="it-IT" i="1" dirty="0" smtClean="0"/>
              <a:t>+ </a:t>
            </a:r>
            <a:r>
              <a:rPr lang="it-IT" dirty="0" err="1" smtClean="0"/>
              <a:t>Vorwort</a:t>
            </a:r>
            <a:r>
              <a:rPr lang="it-IT" dirty="0" smtClean="0"/>
              <a:t> (</a:t>
            </a:r>
            <a:r>
              <a:rPr lang="it-IT" dirty="0" err="1" smtClean="0"/>
              <a:t>zweite</a:t>
            </a:r>
            <a:r>
              <a:rPr lang="it-IT" dirty="0" smtClean="0"/>
              <a:t> </a:t>
            </a:r>
            <a:r>
              <a:rPr lang="it-IT" dirty="0" err="1" smtClean="0"/>
              <a:t>Fassung-Buch</a:t>
            </a:r>
            <a:r>
              <a:rPr lang="it-IT" dirty="0" smtClean="0"/>
              <a:t>)</a:t>
            </a:r>
          </a:p>
          <a:p>
            <a:r>
              <a:rPr lang="it-IT" dirty="0" smtClean="0"/>
              <a:t>"</a:t>
            </a:r>
            <a:r>
              <a:rPr lang="it-IT" b="1" dirty="0" err="1" smtClean="0"/>
              <a:t>Restaurationszeit</a:t>
            </a:r>
            <a:r>
              <a:rPr lang="it-IT" dirty="0" smtClean="0"/>
              <a:t>" in </a:t>
            </a:r>
            <a:r>
              <a:rPr lang="it-IT" dirty="0" err="1" smtClean="0"/>
              <a:t>Deutschland</a:t>
            </a:r>
            <a:r>
              <a:rPr lang="it-IT" dirty="0" smtClean="0"/>
              <a:t>;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1831: </a:t>
            </a:r>
            <a:r>
              <a:rPr lang="it-IT" dirty="0" err="1" smtClean="0"/>
              <a:t>Heines</a:t>
            </a:r>
            <a:r>
              <a:rPr lang="it-IT" dirty="0" smtClean="0"/>
              <a:t> "</a:t>
            </a:r>
            <a:r>
              <a:rPr lang="it-IT" b="1" dirty="0" err="1" smtClean="0"/>
              <a:t>freiwilliges</a:t>
            </a:r>
            <a:r>
              <a:rPr lang="it-IT" b="1" dirty="0" smtClean="0"/>
              <a:t> </a:t>
            </a:r>
            <a:r>
              <a:rPr lang="it-IT" b="1" dirty="0" err="1" smtClean="0"/>
              <a:t>Exil</a:t>
            </a:r>
            <a:r>
              <a:rPr lang="it-IT" dirty="0" smtClean="0"/>
              <a:t>" in </a:t>
            </a:r>
            <a:r>
              <a:rPr lang="it-IT" dirty="0" err="1" smtClean="0"/>
              <a:t>Frankreich</a:t>
            </a:r>
            <a:endParaRPr lang="it-IT" dirty="0" smtClean="0"/>
          </a:p>
          <a:p>
            <a:r>
              <a:rPr lang="it-IT" dirty="0" err="1" smtClean="0"/>
              <a:t>Entwicklung</a:t>
            </a:r>
            <a:r>
              <a:rPr lang="it-IT" dirty="0" smtClean="0"/>
              <a:t> des </a:t>
            </a:r>
            <a:r>
              <a:rPr lang="it-IT" dirty="0" err="1" smtClean="0"/>
              <a:t>deutschen</a:t>
            </a:r>
            <a:r>
              <a:rPr lang="it-IT" dirty="0" smtClean="0"/>
              <a:t> "</a:t>
            </a:r>
            <a:r>
              <a:rPr lang="it-IT" b="1" dirty="0" err="1" smtClean="0"/>
              <a:t>Nationalbewusstseins</a:t>
            </a:r>
            <a:r>
              <a:rPr lang="it-IT" dirty="0" smtClean="0"/>
              <a:t>" </a:t>
            </a:r>
            <a:r>
              <a:rPr lang="it-IT" dirty="0" err="1" smtClean="0"/>
              <a:t>nach</a:t>
            </a:r>
            <a:r>
              <a:rPr lang="it-IT" dirty="0" smtClean="0"/>
              <a:t> </a:t>
            </a:r>
            <a:r>
              <a:rPr lang="it-IT" dirty="0" err="1" smtClean="0"/>
              <a:t>Befreiungs</a:t>
            </a:r>
            <a:r>
              <a:rPr lang="it-IT" dirty="0" smtClean="0"/>
              <a:t>- und </a:t>
            </a:r>
            <a:r>
              <a:rPr lang="it-IT" dirty="0" err="1" smtClean="0"/>
              <a:t>Volkskriegen</a:t>
            </a:r>
            <a:r>
              <a:rPr lang="it-IT" dirty="0" smtClean="0"/>
              <a:t> von 1813; </a:t>
            </a:r>
            <a:r>
              <a:rPr lang="it-IT" dirty="0" err="1" smtClean="0"/>
              <a:t>Trennung</a:t>
            </a:r>
            <a:r>
              <a:rPr lang="it-IT" dirty="0" smtClean="0"/>
              <a:t> </a:t>
            </a:r>
            <a:r>
              <a:rPr lang="it-IT" dirty="0" err="1" smtClean="0"/>
              <a:t>Kirche-Staat</a:t>
            </a:r>
            <a:r>
              <a:rPr lang="it-IT" dirty="0" smtClean="0"/>
              <a:t>; </a:t>
            </a:r>
            <a:r>
              <a:rPr lang="it-IT" dirty="0" err="1" smtClean="0"/>
              <a:t>Judenemanzipation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ABER</a:t>
            </a:r>
          </a:p>
          <a:p>
            <a:pPr>
              <a:buFont typeface="Arial" charset="0"/>
              <a:buChar char="•"/>
            </a:pPr>
            <a:r>
              <a:rPr lang="de-DE" dirty="0" smtClean="0"/>
              <a:t>In </a:t>
            </a:r>
            <a:r>
              <a:rPr lang="de-DE" u="sng" dirty="0" smtClean="0"/>
              <a:t>DEUTSCHLAND: </a:t>
            </a:r>
            <a:r>
              <a:rPr lang="de-DE" dirty="0" smtClean="0"/>
              <a:t>1815 "</a:t>
            </a:r>
            <a:r>
              <a:rPr lang="de-DE" b="1" dirty="0" smtClean="0"/>
              <a:t>WIENER KONGRESS</a:t>
            </a:r>
            <a:r>
              <a:rPr lang="de-DE" dirty="0" smtClean="0"/>
              <a:t>" (Restauration); 1819: "</a:t>
            </a:r>
            <a:r>
              <a:rPr lang="de-DE" b="1" dirty="0" smtClean="0"/>
              <a:t>KARLSBADER BESCHLÜSSE</a:t>
            </a:r>
            <a:r>
              <a:rPr lang="de-DE" dirty="0" smtClean="0"/>
              <a:t>" (Entstehung der Zensur und Ende der Reformbewegungen); Periode von Unterdrückung, Verfolgung, Exil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529" y="1566017"/>
            <a:ext cx="3313444" cy="201015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962400"/>
            <a:ext cx="3352800" cy="207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696200" cy="4572000"/>
          </a:xfrm>
        </p:spPr>
        <p:txBody>
          <a:bodyPr/>
          <a:lstStyle/>
          <a:p>
            <a:r>
              <a:rPr lang="de-DE" dirty="0" smtClean="0"/>
              <a:t>In </a:t>
            </a:r>
            <a:r>
              <a:rPr lang="de-DE" u="sng" dirty="0" smtClean="0"/>
              <a:t>FRANKREICH:</a:t>
            </a:r>
            <a:r>
              <a:rPr lang="de-DE" dirty="0" smtClean="0"/>
              <a:t> 1830 "</a:t>
            </a:r>
            <a:r>
              <a:rPr lang="de-DE" b="1" dirty="0" smtClean="0"/>
              <a:t>Julirevolution</a:t>
            </a:r>
            <a:r>
              <a:rPr lang="de-DE" dirty="0" smtClean="0"/>
              <a:t>": Louis Philippe von Orleans "</a:t>
            </a:r>
            <a:r>
              <a:rPr lang="de-DE" b="1" dirty="0" smtClean="0"/>
              <a:t>BÜRGERKÖNIG</a:t>
            </a:r>
            <a:r>
              <a:rPr lang="de-DE" dirty="0" smtClean="0"/>
              <a:t>" (Liberalismus)</a:t>
            </a:r>
          </a:p>
          <a:p>
            <a:r>
              <a:rPr lang="de-DE" u="sng" dirty="0" smtClean="0"/>
              <a:t>Heine </a:t>
            </a:r>
            <a:r>
              <a:rPr lang="de-DE" dirty="0" smtClean="0"/>
              <a:t>in Frankreich: Korrespondent für die </a:t>
            </a:r>
            <a:r>
              <a:rPr lang="de-DE" i="1" dirty="0" smtClean="0"/>
              <a:t>Augsburger Allgemeine</a:t>
            </a:r>
          </a:p>
          <a:p>
            <a:r>
              <a:rPr lang="de-DE" dirty="0" smtClean="0"/>
              <a:t>Ende 1843: Rückkehr von Heine nach Deutschland für wenige Woche (auf </a:t>
            </a:r>
            <a:r>
              <a:rPr lang="de-DE" b="1" dirty="0" smtClean="0"/>
              <a:t>Rückreise</a:t>
            </a:r>
            <a:r>
              <a:rPr lang="de-DE" dirty="0" smtClean="0"/>
              <a:t>: Entstehung von </a:t>
            </a:r>
            <a:r>
              <a:rPr lang="de-DE" i="1" dirty="0" smtClean="0"/>
              <a:t>Deutschland. Ein Wintermärchen</a:t>
            </a:r>
            <a:r>
              <a:rPr lang="de-DE" dirty="0" smtClean="0"/>
              <a:t>). 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756168"/>
            <a:ext cx="2743200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9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Der Titel des Werkes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33998" y="1905000"/>
            <a:ext cx="7819402" cy="4267200"/>
          </a:xfrm>
        </p:spPr>
        <p:txBody>
          <a:bodyPr/>
          <a:lstStyle/>
          <a:p>
            <a:r>
              <a:rPr lang="de-DE" dirty="0" smtClean="0"/>
              <a:t>Untertitel: </a:t>
            </a:r>
            <a:r>
              <a:rPr lang="de-DE" b="1" dirty="0" smtClean="0"/>
              <a:t>Shakespeares</a:t>
            </a:r>
            <a:r>
              <a:rPr lang="de-DE" dirty="0" smtClean="0"/>
              <a:t> Roman </a:t>
            </a:r>
            <a:r>
              <a:rPr lang="de-DE" i="1" dirty="0" smtClean="0"/>
              <a:t>The Winter´s Tale </a:t>
            </a:r>
            <a:r>
              <a:rPr lang="de-DE" dirty="0" smtClean="0"/>
              <a:t>(1623); </a:t>
            </a:r>
            <a:r>
              <a:rPr lang="de-DE" b="1" dirty="0" smtClean="0"/>
              <a:t>Schuberts</a:t>
            </a:r>
            <a:r>
              <a:rPr lang="de-DE" dirty="0" smtClean="0"/>
              <a:t> </a:t>
            </a:r>
            <a:r>
              <a:rPr lang="de-DE" i="1" dirty="0" smtClean="0"/>
              <a:t>Winterreise </a:t>
            </a:r>
            <a:r>
              <a:rPr lang="de-DE" dirty="0" smtClean="0"/>
              <a:t>(1828)</a:t>
            </a:r>
          </a:p>
          <a:p>
            <a:r>
              <a:rPr lang="de-DE" dirty="0" smtClean="0"/>
              <a:t>Scharfe </a:t>
            </a:r>
            <a:r>
              <a:rPr lang="de-DE" b="1" dirty="0" smtClean="0"/>
              <a:t>Kritik an Deutschland</a:t>
            </a:r>
            <a:r>
              <a:rPr lang="de-DE" dirty="0" smtClean="0"/>
              <a:t>, das sich "im Winterschlaf" befindet</a:t>
            </a:r>
          </a:p>
          <a:p>
            <a:r>
              <a:rPr lang="de-DE" dirty="0" smtClean="0"/>
              <a:t>"</a:t>
            </a:r>
            <a:r>
              <a:rPr lang="de-DE" b="1" dirty="0" smtClean="0"/>
              <a:t>WINTER</a:t>
            </a:r>
            <a:r>
              <a:rPr lang="de-DE" dirty="0" smtClean="0"/>
              <a:t>": hartes Leben, unwirtlicher Zustand Deutschlands; vs. </a:t>
            </a:r>
            <a:r>
              <a:rPr lang="de-DE" u="sng" dirty="0" smtClean="0"/>
              <a:t>Frankreich</a:t>
            </a:r>
            <a:r>
              <a:rPr lang="de-DE" dirty="0" smtClean="0"/>
              <a:t>: das heiße, gelobte, gemütliche Land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28" y="2514600"/>
            <a:ext cx="3277787" cy="24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9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Themen des Werkes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52391" y="1619168"/>
            <a:ext cx="7296209" cy="4544702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Heine: Autor des </a:t>
            </a:r>
            <a:r>
              <a:rPr lang="de-DE" b="1" dirty="0" smtClean="0"/>
              <a:t>JUNGEN DEUTSCHLANDS</a:t>
            </a:r>
            <a:r>
              <a:rPr lang="de-DE" dirty="0" smtClean="0"/>
              <a:t>: Presse- und Meinungsfreiheit, Sozialismus, Frauenemanzipation, freie Liebe (vs. Orthodoxe Religion, gesetzliche und gesellschaftliche Ordnung, Sittlichkeit, Absolutismus, Idealismus von Klassik und Romantik)</a:t>
            </a:r>
          </a:p>
          <a:p>
            <a:r>
              <a:rPr lang="de-DE" dirty="0" smtClean="0"/>
              <a:t>Feind der Bewegung: </a:t>
            </a:r>
            <a:r>
              <a:rPr lang="de-DE" b="1" dirty="0" smtClean="0"/>
              <a:t>Wolfgang Menzel</a:t>
            </a:r>
          </a:p>
          <a:p>
            <a:r>
              <a:rPr lang="de-DE" dirty="0" smtClean="0"/>
              <a:t>Hauptthemen "DWM": </a:t>
            </a:r>
            <a:r>
              <a:rPr lang="de-DE" b="1" dirty="0" smtClean="0"/>
              <a:t>Utopie</a:t>
            </a:r>
            <a:r>
              <a:rPr lang="de-DE" dirty="0" smtClean="0"/>
              <a:t> einer freien Europa; Heines liberaler Vision vs. "Novemberbild" des reaktionären Deutschlands; Lob Frankreichs, </a:t>
            </a:r>
            <a:r>
              <a:rPr lang="de-DE" b="1" dirty="0" smtClean="0"/>
              <a:t>das "Napoleon-Vorbild</a:t>
            </a:r>
            <a:r>
              <a:rPr lang="de-DE" dirty="0" smtClean="0"/>
              <a:t>" (Napoleon als "menschgewordene Revolution").</a:t>
            </a:r>
          </a:p>
          <a:p>
            <a:r>
              <a:rPr lang="de-DE" dirty="0" smtClean="0"/>
              <a:t>Heine: kein Feind Deutschlands sondern "</a:t>
            </a:r>
            <a:r>
              <a:rPr lang="de-DE" b="1" dirty="0" smtClean="0"/>
              <a:t>patriotischer Kritiker aus Vaterlandsliebe"</a:t>
            </a:r>
            <a:r>
              <a:rPr lang="de-DE" dirty="0" smtClean="0"/>
              <a:t> (Konflikt: er verließt zwar sein Land, aber auch im Exil schreibt er immer für Deutschland)</a:t>
            </a:r>
          </a:p>
          <a:p>
            <a:r>
              <a:rPr lang="de-DE" dirty="0" smtClean="0"/>
              <a:t>Heines Utopie: </a:t>
            </a:r>
            <a:r>
              <a:rPr lang="de-DE" b="1" dirty="0" smtClean="0"/>
              <a:t>FREIHEITLICHES DEUTSCHLAND</a:t>
            </a:r>
            <a:r>
              <a:rPr lang="de-DE" dirty="0" smtClean="0"/>
              <a:t> an der Seite der "Grand Nation" Frankreich (Heine als "Vermittler zwischen 2 Kulturen")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9" y="1855716"/>
            <a:ext cx="2040261" cy="310523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720" y="4114800"/>
            <a:ext cx="1240764" cy="16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0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Struktur, Sprache, Erzähl-perspektive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77334" y="1752600"/>
            <a:ext cx="7476066" cy="4729953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"Modernisiertes </a:t>
            </a:r>
            <a:r>
              <a:rPr lang="de-DE" b="1" dirty="0" smtClean="0"/>
              <a:t>Reisefeuilleton</a:t>
            </a:r>
            <a:r>
              <a:rPr lang="de-DE" dirty="0" smtClean="0"/>
              <a:t>" (</a:t>
            </a:r>
            <a:r>
              <a:rPr lang="de-DE" dirty="0" err="1" smtClean="0"/>
              <a:t>verzifizierte</a:t>
            </a:r>
            <a:r>
              <a:rPr lang="de-DE" dirty="0" smtClean="0"/>
              <a:t> Reisebilder und Berichte);</a:t>
            </a:r>
          </a:p>
          <a:p>
            <a:r>
              <a:rPr lang="de-DE" b="1" dirty="0" smtClean="0"/>
              <a:t>27 "</a:t>
            </a:r>
            <a:r>
              <a:rPr lang="de-DE" b="1" dirty="0" err="1" smtClean="0"/>
              <a:t>Capita</a:t>
            </a:r>
            <a:r>
              <a:rPr lang="de-DE" dirty="0" smtClean="0"/>
              <a:t>" (aus Lateinisch "Kapitel eines Buches")</a:t>
            </a:r>
          </a:p>
          <a:p>
            <a:r>
              <a:rPr lang="de-DE" dirty="0" smtClean="0"/>
              <a:t>VV. 2-4 durch </a:t>
            </a:r>
            <a:r>
              <a:rPr lang="de-DE" b="1" dirty="0" smtClean="0"/>
              <a:t>KREUZREIM</a:t>
            </a:r>
            <a:r>
              <a:rPr lang="de-DE" dirty="0" smtClean="0"/>
              <a:t> verbunden; VV. 1-3 reimlos</a:t>
            </a:r>
          </a:p>
          <a:p>
            <a:r>
              <a:rPr lang="de-DE" b="1" dirty="0" smtClean="0"/>
              <a:t>GEDICHTZYKLUS</a:t>
            </a:r>
            <a:r>
              <a:rPr lang="de-DE" dirty="0" smtClean="0"/>
              <a:t> (Heines Eindrücke während der Rückreise durch Deutschland)</a:t>
            </a:r>
          </a:p>
          <a:p>
            <a:r>
              <a:rPr lang="de-DE" dirty="0" smtClean="0"/>
              <a:t>Darstellung von Frankreich als Gegenteil von Deutschland</a:t>
            </a:r>
          </a:p>
          <a:p>
            <a:r>
              <a:rPr lang="de-DE" dirty="0" smtClean="0"/>
              <a:t>"</a:t>
            </a:r>
            <a:r>
              <a:rPr lang="de-DE" b="1" dirty="0" smtClean="0"/>
              <a:t>Märchen</a:t>
            </a:r>
            <a:r>
              <a:rPr lang="de-DE" dirty="0" smtClean="0"/>
              <a:t>": als Kritik+Ironie über die romantische "erzählende Literatur"; vs. </a:t>
            </a:r>
            <a:r>
              <a:rPr lang="de-DE" u="sng" dirty="0" smtClean="0"/>
              <a:t>Junges Deutschlands</a:t>
            </a:r>
            <a:r>
              <a:rPr lang="de-DE" dirty="0" smtClean="0"/>
              <a:t> "politische Poesie"</a:t>
            </a:r>
          </a:p>
          <a:p>
            <a:r>
              <a:rPr lang="de-DE" dirty="0" smtClean="0"/>
              <a:t>"</a:t>
            </a:r>
            <a:r>
              <a:rPr lang="de-DE" b="1" dirty="0" smtClean="0"/>
              <a:t>Junges Deutschland</a:t>
            </a:r>
            <a:r>
              <a:rPr lang="de-DE" dirty="0" smtClean="0"/>
              <a:t>" (Ludwig </a:t>
            </a:r>
            <a:r>
              <a:rPr lang="de-DE" dirty="0" err="1" smtClean="0"/>
              <a:t>Wienbargs</a:t>
            </a:r>
            <a:r>
              <a:rPr lang="de-DE" dirty="0" smtClean="0"/>
              <a:t> Zitat </a:t>
            </a:r>
            <a:r>
              <a:rPr lang="de-DE" i="1" dirty="0" smtClean="0"/>
              <a:t>Dir, junges Deutschland, widme ich meine Schrift, nicht dem alten</a:t>
            </a:r>
            <a:r>
              <a:rPr lang="de-DE" dirty="0" smtClean="0"/>
              <a:t>)</a:t>
            </a:r>
          </a:p>
          <a:p>
            <a:r>
              <a:rPr lang="de-DE" b="1" dirty="0" smtClean="0"/>
              <a:t>SPRACHE</a:t>
            </a:r>
            <a:r>
              <a:rPr lang="de-DE" dirty="0" smtClean="0"/>
              <a:t>: realistisch, bilderreich, ironisch, fließend, provozierend, "Umgangssprache", Sarkasmus, politische SATIRE</a:t>
            </a:r>
          </a:p>
          <a:p>
            <a:r>
              <a:rPr lang="de-DE" b="1" dirty="0" smtClean="0"/>
              <a:t>ERZÄHL-PERSPEKTIVE</a:t>
            </a:r>
            <a:r>
              <a:rPr lang="de-DE" dirty="0" smtClean="0"/>
              <a:t>: Ich-Erzähler (Heine)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524000"/>
            <a:ext cx="3043345" cy="473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3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9200" y="419100"/>
            <a:ext cx="9906000" cy="1143000"/>
          </a:xfrm>
        </p:spPr>
        <p:txBody>
          <a:bodyPr/>
          <a:lstStyle/>
          <a:p>
            <a:r>
              <a:rPr lang="de-DE" dirty="0" smtClean="0"/>
              <a:t>ZUM TEXT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2743200" cy="347887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61193"/>
            <a:ext cx="1922092" cy="30428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961193"/>
            <a:ext cx="2682240" cy="29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4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VORWORT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02336" y="1676400"/>
            <a:ext cx="7674864" cy="4422648"/>
          </a:xfrm>
        </p:spPr>
        <p:txBody>
          <a:bodyPr/>
          <a:lstStyle/>
          <a:p>
            <a:r>
              <a:rPr lang="de-DE" dirty="0" smtClean="0"/>
              <a:t>Hamburg, 1844</a:t>
            </a:r>
          </a:p>
          <a:p>
            <a:r>
              <a:rPr lang="de-DE" dirty="0" smtClean="0"/>
              <a:t>Entstehung des Werkes</a:t>
            </a:r>
          </a:p>
          <a:p>
            <a:r>
              <a:rPr lang="de-DE" dirty="0" smtClean="0"/>
              <a:t>Deutschland vs. Frankreich</a:t>
            </a:r>
          </a:p>
          <a:p>
            <a:r>
              <a:rPr lang="de-DE" dirty="0" smtClean="0"/>
              <a:t>Überarbeitung seines Versepos wegen Zensur</a:t>
            </a:r>
          </a:p>
          <a:p>
            <a:r>
              <a:rPr lang="it-IT" dirty="0" err="1" smtClean="0"/>
              <a:t>Antwort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 die </a:t>
            </a:r>
            <a:r>
              <a:rPr lang="it-IT" dirty="0" err="1" smtClean="0"/>
              <a:t>Kritik</a:t>
            </a:r>
            <a:r>
              <a:rPr lang="it-IT" dirty="0" smtClean="0"/>
              <a:t>: </a:t>
            </a:r>
            <a:r>
              <a:rPr lang="it-IT" dirty="0" err="1" smtClean="0"/>
              <a:t>er</a:t>
            </a:r>
            <a:r>
              <a:rPr lang="it-IT" dirty="0" smtClean="0"/>
              <a:t> ist </a:t>
            </a:r>
            <a:r>
              <a:rPr lang="it-IT" dirty="0" err="1" smtClean="0"/>
              <a:t>kein</a:t>
            </a:r>
            <a:r>
              <a:rPr lang="it-IT" dirty="0" smtClean="0"/>
              <a:t> </a:t>
            </a:r>
            <a:r>
              <a:rPr lang="it-IT" dirty="0" err="1" smtClean="0"/>
              <a:t>Verr</a:t>
            </a:r>
            <a:r>
              <a:rPr lang="de-DE" dirty="0" err="1" smtClean="0"/>
              <a:t>äter</a:t>
            </a:r>
            <a:r>
              <a:rPr lang="de-DE" dirty="0" smtClean="0"/>
              <a:t> Deutschlands sondern patriotischer Kritiker aus Vaterlandsliebe</a:t>
            </a:r>
          </a:p>
          <a:p>
            <a:r>
              <a:rPr lang="de-DE" dirty="0" smtClean="0"/>
              <a:t>Heines Ziel: Vorwurf zum Deutschland/Appel auf dem deutschen Leser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209800"/>
            <a:ext cx="20478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3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532</Words>
  <Application>Microsoft Office PowerPoint</Application>
  <PresentationFormat>Personalizzato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Città</vt:lpstr>
      <vt:lpstr>DEUTSCHLAND. EIN WINTERMÄRCHEN</vt:lpstr>
      <vt:lpstr>1. Entstehung des Werkes und zeitgeschichtlicher Hintergrund</vt:lpstr>
      <vt:lpstr>Presentazione standard di PowerPoint</vt:lpstr>
      <vt:lpstr>2. Der Titel des Werkes</vt:lpstr>
      <vt:lpstr>3. Themen des Werkes</vt:lpstr>
      <vt:lpstr>4. Struktur, Sprache, Erzähl-perspektive </vt:lpstr>
      <vt:lpstr>ZUM TEXT</vt:lpstr>
      <vt:lpstr>VORWORT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beatrice.berselli@outlook.it</dc:creator>
  <cp:lastModifiedBy>user</cp:lastModifiedBy>
  <cp:revision>113</cp:revision>
  <dcterms:created xsi:type="dcterms:W3CDTF">2018-12-09T14:40:52Z</dcterms:created>
  <dcterms:modified xsi:type="dcterms:W3CDTF">2018-12-10T12:33:06Z</dcterms:modified>
</cp:coreProperties>
</file>