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6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71DDC4-B31E-4298-9173-D518C3ABBA2C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751C43-F707-4873-8FE7-E973B61C69FB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DDC4-B31E-4298-9173-D518C3ABBA2C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1C43-F707-4873-8FE7-E973B61C69FB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DDC4-B31E-4298-9173-D518C3ABBA2C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1C43-F707-4873-8FE7-E973B61C69FB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DDC4-B31E-4298-9173-D518C3ABBA2C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1C43-F707-4873-8FE7-E973B61C69F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DDC4-B31E-4298-9173-D518C3ABBA2C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1C43-F707-4873-8FE7-E973B61C6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DDC4-B31E-4298-9173-D518C3ABBA2C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1C43-F707-4873-8FE7-E973B61C69F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DDC4-B31E-4298-9173-D518C3ABBA2C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1C43-F707-4873-8FE7-E973B61C69FB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DDC4-B31E-4298-9173-D518C3ABBA2C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1C43-F707-4873-8FE7-E973B61C69FB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DDC4-B31E-4298-9173-D518C3ABBA2C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1C43-F707-4873-8FE7-E973B61C6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DDC4-B31E-4298-9173-D518C3ABBA2C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1C43-F707-4873-8FE7-E973B61C6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DDC4-B31E-4298-9173-D518C3ABBA2C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1C43-F707-4873-8FE7-E973B61C6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C71DDC4-B31E-4298-9173-D518C3ABBA2C}" type="datetimeFigureOut">
              <a:rPr lang="it-IT" smtClean="0"/>
              <a:pPr/>
              <a:t>10/12/2018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7751C43-F707-4873-8FE7-E973B61C69F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1" y="1052736"/>
            <a:ext cx="4104456" cy="1584176"/>
          </a:xfrm>
        </p:spPr>
        <p:txBody>
          <a:bodyPr/>
          <a:lstStyle/>
          <a:p>
            <a:r>
              <a:rPr lang="it-IT" sz="4400" b="1" i="1" dirty="0" smtClean="0"/>
              <a:t>UNDINE </a:t>
            </a:r>
            <a:r>
              <a:rPr lang="it-IT" sz="4400" b="1" dirty="0" smtClean="0"/>
              <a:t>(1811)</a:t>
            </a:r>
            <a:endParaRPr lang="it-IT" sz="4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86116" y="4077072"/>
            <a:ext cx="5429288" cy="928694"/>
          </a:xfrm>
        </p:spPr>
        <p:txBody>
          <a:bodyPr>
            <a:normAutofit fontScale="85000" lnSpcReduction="20000"/>
          </a:bodyPr>
          <a:lstStyle/>
          <a:p>
            <a:r>
              <a:rPr lang="it-IT" sz="4000" dirty="0" smtClean="0"/>
              <a:t>von Friedrich de La </a:t>
            </a:r>
            <a:r>
              <a:rPr lang="it-IT" sz="4000" dirty="0" err="1" smtClean="0"/>
              <a:t>Motte-Fouqué</a:t>
            </a:r>
            <a:endParaRPr lang="it-IT" sz="4000" dirty="0"/>
          </a:p>
        </p:txBody>
      </p:sp>
      <p:pic>
        <p:nvPicPr>
          <p:cNvPr id="4" name="Immagine 3" descr="220px-Friedrich_de_la_Motte-Fouqué_in_Husarenunifo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478651"/>
            <a:ext cx="2116850" cy="258833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19872" y="5229200"/>
            <a:ext cx="5295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WiSe</a:t>
            </a:r>
            <a:r>
              <a:rPr lang="it-IT" dirty="0" smtClean="0"/>
              <a:t> 2018-2019</a:t>
            </a:r>
          </a:p>
          <a:p>
            <a:r>
              <a:rPr lang="it-IT" dirty="0" err="1" smtClean="0"/>
              <a:t>Deutsche</a:t>
            </a:r>
            <a:r>
              <a:rPr lang="it-IT" dirty="0" smtClean="0"/>
              <a:t> </a:t>
            </a:r>
            <a:r>
              <a:rPr lang="it-IT" dirty="0" err="1" smtClean="0"/>
              <a:t>Literatur</a:t>
            </a:r>
            <a:r>
              <a:rPr lang="it-IT" dirty="0" smtClean="0"/>
              <a:t> 2 (LLS-TUR)</a:t>
            </a:r>
          </a:p>
          <a:p>
            <a:r>
              <a:rPr lang="it-IT" smtClean="0"/>
              <a:t>Dott.ssa </a:t>
            </a:r>
            <a:r>
              <a:rPr lang="it-IT" smtClean="0"/>
              <a:t>B. </a:t>
            </a:r>
            <a:r>
              <a:rPr lang="it-IT" dirty="0" smtClean="0"/>
              <a:t>BERSELLI</a:t>
            </a:r>
          </a:p>
          <a:p>
            <a:r>
              <a:rPr lang="it-IT" dirty="0" smtClean="0"/>
              <a:t>beatrice.berselli@studenti.univr.it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3830361"/>
            <a:ext cx="2016224" cy="2591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2204864"/>
            <a:ext cx="3528392" cy="442456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q"/>
            </a:pPr>
            <a:r>
              <a:rPr lang="de-DE" sz="2800" b="1" u="sng" dirty="0" smtClean="0">
                <a:latin typeface="+mj-lt"/>
              </a:rPr>
              <a:t>WASSERGEIST</a:t>
            </a:r>
            <a:r>
              <a:rPr lang="de-DE" sz="2800" u="sng" dirty="0" smtClean="0">
                <a:latin typeface="+mj-lt"/>
              </a:rPr>
              <a:t> </a:t>
            </a:r>
            <a:r>
              <a:rPr lang="de-DE" sz="2800" dirty="0" smtClean="0">
                <a:latin typeface="+mj-lt"/>
              </a:rPr>
              <a:t>(Paracelsus </a:t>
            </a:r>
            <a:r>
              <a:rPr lang="de-DE" sz="2800" i="1" dirty="0" err="1" smtClean="0">
                <a:latin typeface="+mj-lt"/>
              </a:rPr>
              <a:t>Liber</a:t>
            </a:r>
            <a:r>
              <a:rPr lang="de-DE" sz="2800" i="1" dirty="0" smtClean="0">
                <a:latin typeface="+mj-lt"/>
              </a:rPr>
              <a:t> de </a:t>
            </a:r>
            <a:r>
              <a:rPr lang="de-DE" sz="2800" i="1" dirty="0" err="1" smtClean="0">
                <a:latin typeface="+mj-lt"/>
              </a:rPr>
              <a:t>Nymphis</a:t>
            </a:r>
            <a:r>
              <a:rPr lang="de-DE" sz="2800" i="1" dirty="0" smtClean="0">
                <a:latin typeface="+mj-lt"/>
              </a:rPr>
              <a:t>, </a:t>
            </a:r>
            <a:r>
              <a:rPr lang="de-DE" sz="2800" i="1" dirty="0" err="1" smtClean="0">
                <a:latin typeface="+mj-lt"/>
              </a:rPr>
              <a:t>Sylphis</a:t>
            </a:r>
            <a:r>
              <a:rPr lang="de-DE" sz="2800" i="1" dirty="0" smtClean="0">
                <a:latin typeface="+mj-lt"/>
              </a:rPr>
              <a:t>, </a:t>
            </a:r>
            <a:r>
              <a:rPr lang="de-DE" sz="2800" i="1" dirty="0" err="1" smtClean="0">
                <a:latin typeface="+mj-lt"/>
              </a:rPr>
              <a:t>Pygmäeis</a:t>
            </a:r>
            <a:r>
              <a:rPr lang="de-DE" sz="2800" i="1" dirty="0" smtClean="0">
                <a:latin typeface="+mj-lt"/>
              </a:rPr>
              <a:t> et </a:t>
            </a:r>
            <a:r>
              <a:rPr lang="de-DE" sz="2800" i="1" dirty="0" err="1" smtClean="0">
                <a:latin typeface="+mj-lt"/>
              </a:rPr>
              <a:t>Salamandris</a:t>
            </a:r>
            <a:r>
              <a:rPr lang="de-DE" sz="2800" i="1" dirty="0" smtClean="0">
                <a:latin typeface="+mj-lt"/>
              </a:rPr>
              <a:t> et de </a:t>
            </a:r>
            <a:r>
              <a:rPr lang="de-DE" sz="2800" i="1" dirty="0" err="1" smtClean="0">
                <a:latin typeface="+mj-lt"/>
              </a:rPr>
              <a:t>caeteris</a:t>
            </a:r>
            <a:r>
              <a:rPr lang="de-DE" sz="2800" i="1" dirty="0" smtClean="0">
                <a:latin typeface="+mj-lt"/>
              </a:rPr>
              <a:t> </a:t>
            </a:r>
            <a:r>
              <a:rPr lang="de-DE" sz="2800" i="1" dirty="0" err="1" smtClean="0">
                <a:latin typeface="+mj-lt"/>
              </a:rPr>
              <a:t>spiritibus</a:t>
            </a:r>
            <a:r>
              <a:rPr lang="de-DE" sz="2800" i="1" dirty="0" smtClean="0">
                <a:latin typeface="+mj-lt"/>
              </a:rPr>
              <a:t>, </a:t>
            </a:r>
            <a:r>
              <a:rPr lang="de-DE" sz="2800" dirty="0" smtClean="0">
                <a:latin typeface="+mj-lt"/>
              </a:rPr>
              <a:t>1566)</a:t>
            </a:r>
          </a:p>
          <a:p>
            <a:pPr>
              <a:buFont typeface="Wingdings" charset="2"/>
              <a:buChar char="q"/>
            </a:pPr>
            <a:r>
              <a:rPr lang="de-DE" sz="2800" b="1" u="sng" dirty="0" smtClean="0">
                <a:latin typeface="+mj-lt"/>
              </a:rPr>
              <a:t>"UNDINE-STOFF" </a:t>
            </a:r>
            <a:r>
              <a:rPr lang="de-DE" sz="2800" dirty="0" smtClean="0">
                <a:latin typeface="+mj-lt"/>
              </a:rPr>
              <a:t>(Sage des Geschlechtes der </a:t>
            </a:r>
            <a:r>
              <a:rPr lang="de-DE" sz="2800" dirty="0" err="1" smtClean="0">
                <a:latin typeface="+mj-lt"/>
              </a:rPr>
              <a:t>Stauffenberger</a:t>
            </a:r>
            <a:r>
              <a:rPr lang="de-DE" sz="2800" dirty="0" smtClean="0">
                <a:latin typeface="+mj-lt"/>
              </a:rPr>
              <a:t>, 1320): germanische Folklore </a:t>
            </a:r>
          </a:p>
          <a:p>
            <a:pPr>
              <a:buFont typeface="Wingdings" charset="2"/>
              <a:buChar char="q"/>
            </a:pPr>
            <a:r>
              <a:rPr lang="de-DE" sz="2800" b="1" u="sng" dirty="0" smtClean="0">
                <a:latin typeface="+mj-lt"/>
              </a:rPr>
              <a:t>Verschiedene Interpretationen </a:t>
            </a:r>
            <a:r>
              <a:rPr lang="de-DE" sz="2800" dirty="0" smtClean="0">
                <a:latin typeface="+mj-lt"/>
              </a:rPr>
              <a:t>des Stoffes: Mittelalter, Romantik (...)</a:t>
            </a:r>
            <a:endParaRPr lang="it-IT" sz="2800" dirty="0" smtClean="0">
              <a:latin typeface="+mj-lt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0880" cy="1008112"/>
          </a:xfrm>
        </p:spPr>
        <p:txBody>
          <a:bodyPr/>
          <a:lstStyle/>
          <a:p>
            <a:r>
              <a:rPr lang="it-IT" sz="4400" b="1" dirty="0" smtClean="0"/>
              <a:t>1) </a:t>
            </a:r>
            <a:r>
              <a:rPr lang="it-IT" sz="4400" b="1" dirty="0" err="1" smtClean="0"/>
              <a:t>Woher</a:t>
            </a:r>
            <a:r>
              <a:rPr lang="it-IT" sz="4400" b="1" dirty="0" smtClean="0"/>
              <a:t> </a:t>
            </a:r>
            <a:r>
              <a:rPr lang="it-IT" sz="4400" b="1" dirty="0" err="1" smtClean="0"/>
              <a:t>stammt</a:t>
            </a:r>
            <a:r>
              <a:rPr lang="it-IT" sz="4400" b="1" dirty="0" smtClean="0"/>
              <a:t> “</a:t>
            </a:r>
            <a:r>
              <a:rPr lang="it-IT" sz="4400" b="1" dirty="0" err="1" smtClean="0"/>
              <a:t>Undine</a:t>
            </a:r>
            <a:r>
              <a:rPr lang="it-IT" sz="4400" b="1" dirty="0" smtClean="0"/>
              <a:t>”?</a:t>
            </a:r>
            <a:endParaRPr lang="it-IT" sz="4400" b="1" dirty="0"/>
          </a:p>
        </p:txBody>
      </p:sp>
      <p:pic>
        <p:nvPicPr>
          <p:cNvPr id="4" name="Immagine 3" descr="240px-John_William_Waterhouse_-_Und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032758"/>
            <a:ext cx="3102044" cy="446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79512" y="2132856"/>
            <a:ext cx="5572164" cy="4857784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de-DE" sz="1600" b="1" u="sng" dirty="0" smtClean="0"/>
              <a:t>Wiederlebendigung der </a:t>
            </a:r>
            <a:r>
              <a:rPr lang="it-IT" sz="1600" b="1" u="sng" dirty="0" err="1" smtClean="0"/>
              <a:t>alten</a:t>
            </a:r>
            <a:r>
              <a:rPr lang="it-IT" sz="1600" b="1" u="sng" dirty="0" smtClean="0"/>
              <a:t>, </a:t>
            </a:r>
            <a:r>
              <a:rPr lang="it-IT" sz="1600" b="1" u="sng" dirty="0" err="1" smtClean="0"/>
              <a:t>mittelalterlichen</a:t>
            </a:r>
            <a:r>
              <a:rPr lang="de-DE" sz="1600" b="1" u="sng" dirty="0" smtClean="0"/>
              <a:t> germanischen Stoffe </a:t>
            </a:r>
            <a:r>
              <a:rPr lang="de-DE" sz="1600" dirty="0" smtClean="0"/>
              <a:t>(Mythen, Sagen, Legenden, Rittersgeschichten usw.) als Steigerung des nationalen Bewusstseins in Zeit der napoleonischen Kriege </a:t>
            </a:r>
            <a:r>
              <a:rPr lang="it-IT" sz="1600" dirty="0" smtClean="0"/>
              <a:t>+ </a:t>
            </a:r>
            <a:r>
              <a:rPr lang="de-DE" sz="1600" dirty="0" smtClean="0"/>
              <a:t>als Gegensatz zur Antike-Rezeption des Klassizismus und der Aufklärung;</a:t>
            </a:r>
          </a:p>
          <a:p>
            <a:pPr>
              <a:buFont typeface="Wingdings" charset="2"/>
              <a:buChar char="q"/>
            </a:pPr>
            <a:r>
              <a:rPr lang="de-DE" sz="1600" b="1" u="sng" dirty="0" smtClean="0"/>
              <a:t>"Wasserfrau"</a:t>
            </a:r>
            <a:r>
              <a:rPr lang="de-DE" sz="1600" b="1" dirty="0" smtClean="0"/>
              <a:t> </a:t>
            </a:r>
            <a:r>
              <a:rPr lang="de-DE" sz="1600" dirty="0" smtClean="0"/>
              <a:t>als Verkörperung der gefährlichsten Seite der Natur und als Symbol für "Fruchtbarkeit"; </a:t>
            </a:r>
          </a:p>
          <a:p>
            <a:pPr>
              <a:buFont typeface="Wingdings" charset="2"/>
              <a:buChar char="q"/>
            </a:pPr>
            <a:r>
              <a:rPr lang="de-DE" sz="1600" b="1" u="sng" dirty="0" smtClean="0"/>
              <a:t>Betonung des "Übersinnliches</a:t>
            </a:r>
            <a:r>
              <a:rPr lang="de-DE" sz="1600" u="sng" dirty="0" smtClean="0"/>
              <a:t>", </a:t>
            </a:r>
            <a:r>
              <a:rPr lang="de-DE" sz="1600" dirty="0" smtClean="0"/>
              <a:t>"Dämonisches", "Mythisches", "Unheimliches", "Phantastisches", "Wunderbares", "Märchenhaftes", "Antirationales" usw. </a:t>
            </a:r>
            <a:endParaRPr lang="en-GB" sz="1600" dirty="0" smtClean="0"/>
          </a:p>
          <a:p>
            <a:pPr>
              <a:buFont typeface="Wingdings" charset="2"/>
              <a:buChar char="q"/>
            </a:pPr>
            <a:r>
              <a:rPr lang="de-DE" sz="1600" dirty="0" smtClean="0"/>
              <a:t>Wichtige </a:t>
            </a:r>
            <a:r>
              <a:rPr lang="de-DE" sz="1600" b="1" u="sng" dirty="0" smtClean="0"/>
              <a:t>STICHWORTE und BEGRIFFE für die Romantik</a:t>
            </a:r>
            <a:r>
              <a:rPr lang="de-DE" sz="1600" dirty="0" smtClean="0"/>
              <a:t>: Wanderung, Nacht und Dunkelheit, Eros vs. </a:t>
            </a:r>
            <a:r>
              <a:rPr lang="de-DE" sz="1600" dirty="0" err="1" smtClean="0"/>
              <a:t>Thanatos</a:t>
            </a:r>
            <a:r>
              <a:rPr lang="de-DE" sz="1600" dirty="0" smtClean="0"/>
              <a:t>, das Unbekannte, die bezaubernde/faszinierende Frau, die Verbindung mit der Natur, die "progressive Universalpoesie" (Schlegel</a:t>
            </a:r>
            <a:r>
              <a:rPr lang="it-IT" sz="1600" dirty="0" err="1" smtClean="0"/>
              <a:t>+Novalis</a:t>
            </a:r>
            <a:r>
              <a:rPr lang="de-DE" sz="1600" dirty="0" smtClean="0"/>
              <a:t>)</a:t>
            </a:r>
          </a:p>
          <a:p>
            <a:pPr marL="0" indent="0">
              <a:buNone/>
            </a:pPr>
            <a:endParaRPr lang="it-IT" sz="1800" dirty="0" smtClean="0"/>
          </a:p>
          <a:p>
            <a:endParaRPr lang="it-IT" sz="18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20880" cy="1440160"/>
          </a:xfrm>
        </p:spPr>
        <p:txBody>
          <a:bodyPr>
            <a:noAutofit/>
          </a:bodyPr>
          <a:lstStyle/>
          <a:p>
            <a:r>
              <a:rPr lang="it-IT" sz="4400" b="1" dirty="0" smtClean="0"/>
              <a:t>2) </a:t>
            </a:r>
            <a:r>
              <a:rPr lang="it-IT" sz="4400" b="1" dirty="0" err="1" smtClean="0"/>
              <a:t>Die</a:t>
            </a:r>
            <a:r>
              <a:rPr lang="it-IT" sz="4400" b="1" dirty="0" smtClean="0"/>
              <a:t> </a:t>
            </a:r>
            <a:r>
              <a:rPr lang="it-IT" sz="4400" b="1" dirty="0" err="1" smtClean="0"/>
              <a:t>Bedeutsamkeit</a:t>
            </a:r>
            <a:r>
              <a:rPr lang="it-IT" sz="4400" b="1" dirty="0" smtClean="0"/>
              <a:t> von “</a:t>
            </a:r>
            <a:r>
              <a:rPr lang="it-IT" sz="4400" b="1" dirty="0" err="1" smtClean="0"/>
              <a:t>Undine</a:t>
            </a:r>
            <a:r>
              <a:rPr lang="it-IT" sz="4400" b="1" dirty="0" smtClean="0"/>
              <a:t>” in </a:t>
            </a:r>
            <a:r>
              <a:rPr lang="it-IT" sz="4400" b="1" dirty="0" err="1" smtClean="0"/>
              <a:t>der</a:t>
            </a:r>
            <a:r>
              <a:rPr lang="it-IT" sz="4400" b="1" dirty="0" smtClean="0"/>
              <a:t> </a:t>
            </a:r>
            <a:r>
              <a:rPr lang="it-IT" sz="4400" b="1" dirty="0" err="1" smtClean="0"/>
              <a:t>Romantik</a:t>
            </a:r>
            <a:endParaRPr lang="it-IT" sz="4400" b="1" dirty="0"/>
          </a:p>
        </p:txBody>
      </p:sp>
      <p:pic>
        <p:nvPicPr>
          <p:cNvPr id="5" name="Immagine 4" descr="undine6_in_ar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001" y="2087961"/>
            <a:ext cx="2664296" cy="4224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7504" y="2089449"/>
            <a:ext cx="4320480" cy="446449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q"/>
            </a:pPr>
            <a:r>
              <a:rPr lang="de-DE" sz="2800" dirty="0" smtClean="0"/>
              <a:t>Zeitschrift </a:t>
            </a:r>
            <a:r>
              <a:rPr lang="de-DE" sz="2800" b="1" i="1" u="sng" dirty="0" smtClean="0"/>
              <a:t>Jahreszeiten</a:t>
            </a:r>
            <a:r>
              <a:rPr lang="de-DE" sz="2800" i="1" dirty="0" smtClean="0"/>
              <a:t> </a:t>
            </a:r>
            <a:r>
              <a:rPr lang="de-DE" sz="2800" dirty="0" smtClean="0"/>
              <a:t>(1811)</a:t>
            </a:r>
          </a:p>
          <a:p>
            <a:pPr>
              <a:buFont typeface="Wingdings" charset="2"/>
              <a:buChar char="q"/>
            </a:pPr>
            <a:r>
              <a:rPr lang="de-DE" sz="2800" dirty="0" smtClean="0"/>
              <a:t>Motiv der </a:t>
            </a:r>
            <a:r>
              <a:rPr lang="de-DE" sz="2800" b="1" u="sng" dirty="0" smtClean="0"/>
              <a:t>MARTENEHE</a:t>
            </a:r>
          </a:p>
          <a:p>
            <a:pPr>
              <a:buFont typeface="Wingdings" charset="2"/>
              <a:buChar char="q"/>
            </a:pPr>
            <a:r>
              <a:rPr lang="de-DE" sz="2800" dirty="0" smtClean="0"/>
              <a:t>Mittelalterliches </a:t>
            </a:r>
            <a:r>
              <a:rPr lang="de-DE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Wasserfrauenmythos</a:t>
            </a:r>
          </a:p>
          <a:p>
            <a:pPr>
              <a:buFont typeface="Wingdings" charset="2"/>
              <a:buChar char="q"/>
            </a:pPr>
            <a:r>
              <a:rPr lang="de-DE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Typische, romantische Themen</a:t>
            </a:r>
            <a:r>
              <a:rPr lang="de-DE" sz="2800" dirty="0" smtClean="0">
                <a:solidFill>
                  <a:schemeClr val="tx1"/>
                </a:solidFill>
              </a:rPr>
              <a:t> </a:t>
            </a:r>
            <a:r>
              <a:rPr lang="de-DE" sz="2800" dirty="0" smtClean="0"/>
              <a:t>(das Wunderbare, das Exotische, das Abenteuerliche, das Sinnliche, das Schaurige, die Abwendung von der Zivilisation vs. die Hinwendung zur Natur und Vergangenheit/Mittelalter, der Traum der Einheit von Mensch und Natur als </a:t>
            </a:r>
            <a:r>
              <a:rPr lang="de-DE" sz="2800" u="sng" dirty="0" smtClean="0"/>
              <a:t>unerfüllbare Utopie </a:t>
            </a:r>
            <a:r>
              <a:rPr lang="de-DE" sz="2800" dirty="0" smtClean="0"/>
              <a:t>im Diesseits und nur nach dem Tod möglich; Fischers </a:t>
            </a:r>
            <a:r>
              <a:rPr lang="de-DE" sz="2800" u="sng" dirty="0" smtClean="0"/>
              <a:t>Christentum</a:t>
            </a:r>
            <a:r>
              <a:rPr lang="de-DE" sz="2800" dirty="0" smtClean="0"/>
              <a:t> vs. </a:t>
            </a:r>
            <a:r>
              <a:rPr lang="de-DE" sz="2800" dirty="0" err="1" smtClean="0"/>
              <a:t>Undines</a:t>
            </a:r>
            <a:r>
              <a:rPr lang="de-DE" sz="2800" dirty="0" smtClean="0"/>
              <a:t> </a:t>
            </a:r>
            <a:r>
              <a:rPr lang="de-DE" sz="2800" u="sng" dirty="0" smtClean="0"/>
              <a:t>Heidentum</a:t>
            </a:r>
            <a:r>
              <a:rPr lang="de-DE" sz="2800" dirty="0" smtClean="0"/>
              <a:t>)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26162" y="332656"/>
            <a:ext cx="7756263" cy="1054250"/>
          </a:xfrm>
        </p:spPr>
        <p:txBody>
          <a:bodyPr/>
          <a:lstStyle/>
          <a:p>
            <a:r>
              <a:rPr lang="it-IT" b="1" dirty="0" smtClean="0"/>
              <a:t>3) </a:t>
            </a:r>
            <a:r>
              <a:rPr lang="it-IT" b="1" dirty="0" err="1" smtClean="0"/>
              <a:t>Fouquès</a:t>
            </a:r>
            <a:r>
              <a:rPr lang="it-IT" b="1" dirty="0" smtClean="0"/>
              <a:t> “</a:t>
            </a:r>
            <a:r>
              <a:rPr lang="it-IT" b="1" dirty="0" err="1" smtClean="0"/>
              <a:t>Undine</a:t>
            </a:r>
            <a:r>
              <a:rPr lang="it-IT" b="1" dirty="0" smtClean="0"/>
              <a:t>”</a:t>
            </a:r>
            <a:endParaRPr lang="it-IT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94" y="2636912"/>
            <a:ext cx="4315473" cy="29431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79512" y="2132856"/>
            <a:ext cx="4032448" cy="460851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charset="2"/>
              <a:buChar char="q"/>
            </a:pPr>
            <a:r>
              <a:rPr lang="de-DE" sz="2800" b="1" u="sng" dirty="0" smtClean="0"/>
              <a:t>"Märchen" aber auch "Erzählung" </a:t>
            </a:r>
            <a:r>
              <a:rPr lang="de-DE" sz="2800" dirty="0" smtClean="0"/>
              <a:t>(Vorgriffen/Rückblenden; mehrschichtig angelegte/dynamische Figuren; kein "Happy-End";</a:t>
            </a:r>
          </a:p>
          <a:p>
            <a:pPr>
              <a:buFont typeface="Wingdings" charset="2"/>
              <a:buChar char="q"/>
            </a:pPr>
            <a:r>
              <a:rPr lang="de-DE" sz="2800" b="1" u="sng" dirty="0" smtClean="0"/>
              <a:t>Symmetrische Struktur </a:t>
            </a:r>
            <a:r>
              <a:rPr lang="de-DE" sz="2800" dirty="0" smtClean="0"/>
              <a:t>(Kapitel 1-9: Bewegung Huldbrands hin zu Undine/Idylle/Naturwelt; Kapitel 11-19 Bewegung Huldbrands fort von Undine/Entfremdung/Zivilisationswelt; Kapitel 10: Ausnahme/Zentrum)</a:t>
            </a:r>
          </a:p>
          <a:p>
            <a:pPr>
              <a:buFont typeface="Wingdings" charset="2"/>
              <a:buChar char="q"/>
            </a:pPr>
            <a:r>
              <a:rPr lang="de-DE" sz="2800" b="1" u="sng" dirty="0" smtClean="0"/>
              <a:t>Auktorialer, allwissender Erzähler</a:t>
            </a:r>
          </a:p>
          <a:p>
            <a:pPr>
              <a:buFont typeface="Wingdings" charset="2"/>
              <a:buChar char="q"/>
            </a:pPr>
            <a:r>
              <a:rPr lang="de-DE" sz="2800" b="1" u="sng" dirty="0" smtClean="0"/>
              <a:t>Oxymora</a:t>
            </a:r>
            <a:r>
              <a:rPr lang="de-DE" sz="2800" dirty="0" smtClean="0"/>
              <a:t> (Unterstreichung der zwei verschiedenen Gegenwelten)</a:t>
            </a:r>
          </a:p>
          <a:p>
            <a:pPr>
              <a:buFont typeface="Wingdings" charset="2"/>
              <a:buChar char="q"/>
            </a:pPr>
            <a:r>
              <a:rPr lang="de-DE" sz="2800" b="1" u="sng" dirty="0" smtClean="0"/>
              <a:t>Bildhafte Sprache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043890" cy="928694"/>
          </a:xfrm>
        </p:spPr>
        <p:txBody>
          <a:bodyPr/>
          <a:lstStyle/>
          <a:p>
            <a:r>
              <a:rPr lang="it-IT" b="1" dirty="0" smtClean="0"/>
              <a:t>7) </a:t>
            </a:r>
            <a:r>
              <a:rPr lang="it-IT" b="1" dirty="0" err="1" smtClean="0"/>
              <a:t>Stil</a:t>
            </a:r>
            <a:r>
              <a:rPr lang="it-IT" b="1" dirty="0" smtClean="0"/>
              <a:t> von “</a:t>
            </a:r>
            <a:r>
              <a:rPr lang="it-IT" b="1" dirty="0" err="1" smtClean="0"/>
              <a:t>Undine</a:t>
            </a:r>
            <a:r>
              <a:rPr lang="it-IT" b="1" dirty="0" smtClean="0"/>
              <a:t>”</a:t>
            </a:r>
            <a:endParaRPr lang="it-IT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97" y="2060848"/>
            <a:ext cx="3168352" cy="45201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79512" y="2082370"/>
            <a:ext cx="4392488" cy="458699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charset="2"/>
              <a:buChar char="q"/>
            </a:pPr>
            <a:r>
              <a:rPr lang="de-DE" sz="2900" b="1" u="sng" dirty="0" smtClean="0"/>
              <a:t>Fischer </a:t>
            </a:r>
            <a:r>
              <a:rPr lang="de-DE" sz="2900" u="sng" dirty="0"/>
              <a:t>(Natur) </a:t>
            </a:r>
            <a:r>
              <a:rPr lang="de-DE" sz="2900" b="1" u="sng" dirty="0"/>
              <a:t>vs. Huldbrand </a:t>
            </a:r>
            <a:r>
              <a:rPr lang="de-DE" sz="2900" dirty="0"/>
              <a:t>(Zivilisation</a:t>
            </a:r>
            <a:r>
              <a:rPr lang="de-DE" sz="2900" dirty="0" smtClean="0"/>
              <a:t>)</a:t>
            </a:r>
          </a:p>
          <a:p>
            <a:pPr>
              <a:buFont typeface="Wingdings" charset="2"/>
              <a:buChar char="q"/>
            </a:pPr>
            <a:r>
              <a:rPr lang="de-DE" sz="2900" b="1" u="sng" dirty="0"/>
              <a:t>Geisterwelt vs. </a:t>
            </a:r>
            <a:r>
              <a:rPr lang="de-DE" sz="2900" b="1" u="sng" dirty="0" smtClean="0"/>
              <a:t>Ritterwelt</a:t>
            </a:r>
          </a:p>
          <a:p>
            <a:pPr>
              <a:buFont typeface="Wingdings" charset="2"/>
              <a:buChar char="q"/>
            </a:pPr>
            <a:r>
              <a:rPr lang="de-DE" sz="2900" dirty="0" smtClean="0"/>
              <a:t>Die Natur </a:t>
            </a:r>
            <a:r>
              <a:rPr lang="de-DE" sz="2900" b="1" u="sng" dirty="0" smtClean="0"/>
              <a:t>BEVOR Huldbrands Ankunft/Zivilisation:</a:t>
            </a:r>
            <a:r>
              <a:rPr lang="de-DE" sz="2900" dirty="0" smtClean="0"/>
              <a:t> Stimmungsvolle Naturschilderungen, Unberührtheit, Abgeschiedenheit, Idylle, das Leben im Einklang mit der Natur, Fröhlichkeit;</a:t>
            </a:r>
          </a:p>
          <a:p>
            <a:pPr>
              <a:buFont typeface="Wingdings" charset="2"/>
              <a:buChar char="q"/>
            </a:pPr>
            <a:r>
              <a:rPr lang="de-DE" sz="2900" dirty="0" smtClean="0"/>
              <a:t>Die Natur </a:t>
            </a:r>
            <a:r>
              <a:rPr lang="de-DE" sz="2900" b="1" u="sng" dirty="0" smtClean="0"/>
              <a:t>NACH Huldbrands Ankunft/Zivilisation</a:t>
            </a:r>
            <a:r>
              <a:rPr lang="de-DE" sz="2900" dirty="0" smtClean="0"/>
              <a:t>: Sturm/Überschwemmung, Katastrophen, Verwirrung, Tragödie, Wehmut, Melancholie (als Folge der Adams Sünde)</a:t>
            </a:r>
          </a:p>
          <a:p>
            <a:pPr>
              <a:buFont typeface="Wingdings" charset="2"/>
              <a:buChar char="q"/>
            </a:pPr>
            <a:r>
              <a:rPr lang="de-DE" sz="2900" b="1" u="sng" dirty="0" smtClean="0"/>
              <a:t>Kritik</a:t>
            </a:r>
            <a:r>
              <a:rPr lang="de-DE" sz="2900" dirty="0" smtClean="0"/>
              <a:t> zur menschlichen Versuch, </a:t>
            </a:r>
            <a:r>
              <a:rPr lang="de-DE" sz="2900" b="1" u="sng" dirty="0" smtClean="0"/>
              <a:t>die Natur zu domestizieren</a:t>
            </a:r>
            <a:r>
              <a:rPr lang="de-DE" sz="2900" dirty="0" smtClean="0"/>
              <a:t> (Makrokosmos vs. Mikrokosmos: unerfüllbare Utopie der kosmischen Aussöhnung; "Umarmung</a:t>
            </a:r>
            <a:r>
              <a:rPr lang="de-DE" sz="2900" dirty="0"/>
              <a:t>“; </a:t>
            </a:r>
            <a:r>
              <a:rPr lang="de-DE" sz="2900" dirty="0" smtClean="0"/>
              <a:t>Sünde)</a:t>
            </a:r>
          </a:p>
          <a:p>
            <a:pPr>
              <a:buFont typeface="Wingdings" charset="2"/>
              <a:buChar char="q"/>
            </a:pPr>
            <a:r>
              <a:rPr lang="de-DE" sz="2900" b="1" u="sng" dirty="0" smtClean="0"/>
              <a:t>Unmöglicher Wunsch nach Ausbrechen aus der Entfremdung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72518" cy="585806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/>
              <a:t>4) </a:t>
            </a:r>
            <a:r>
              <a:rPr lang="it-IT" sz="3600" b="1" dirty="0" err="1" smtClean="0"/>
              <a:t>Das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Thema</a:t>
            </a:r>
            <a:r>
              <a:rPr lang="it-IT" sz="3600" b="1" dirty="0" smtClean="0"/>
              <a:t> «NATUR vs. ZIVILISATION»</a:t>
            </a:r>
            <a:endParaRPr lang="it-IT" sz="3600" b="1" dirty="0"/>
          </a:p>
        </p:txBody>
      </p:sp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384376" cy="429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2132856"/>
            <a:ext cx="4248472" cy="4608512"/>
          </a:xfrm>
        </p:spPr>
        <p:txBody>
          <a:bodyPr>
            <a:normAutofit fontScale="40000" lnSpcReduction="20000"/>
          </a:bodyPr>
          <a:lstStyle/>
          <a:p>
            <a:pPr>
              <a:buFont typeface="Wingdings" charset="2"/>
              <a:buChar char="q"/>
            </a:pPr>
            <a:r>
              <a:rPr lang="de-DE" sz="4000" dirty="0" smtClean="0"/>
              <a:t>Die Frau als </a:t>
            </a:r>
            <a:r>
              <a:rPr lang="de-DE" sz="4000" b="1" u="sng" dirty="0" smtClean="0"/>
              <a:t>Verkörperung von NATUR </a:t>
            </a:r>
            <a:r>
              <a:rPr lang="de-DE" sz="4000" dirty="0" smtClean="0"/>
              <a:t>vs. Der Mann als Verkörperung von ZIVILISATION/KULTUR</a:t>
            </a:r>
          </a:p>
          <a:p>
            <a:pPr>
              <a:buFont typeface="Wingdings" charset="2"/>
              <a:buChar char="q"/>
            </a:pPr>
            <a:r>
              <a:rPr lang="de-DE" sz="4000" b="1" u="sng" dirty="0" smtClean="0"/>
              <a:t>Wasserfrau</a:t>
            </a:r>
            <a:r>
              <a:rPr lang="de-DE" sz="4000" dirty="0" smtClean="0"/>
              <a:t> als ein Bindeglied zur Natur/ursprünglicher Harmonie</a:t>
            </a:r>
          </a:p>
          <a:p>
            <a:pPr>
              <a:buFont typeface="Wingdings" charset="2"/>
              <a:buChar char="q"/>
            </a:pPr>
            <a:r>
              <a:rPr lang="de-DE" sz="4000" b="1" u="sng" dirty="0" smtClean="0"/>
              <a:t>UNDINE</a:t>
            </a:r>
            <a:r>
              <a:rPr lang="de-DE" sz="4000" dirty="0" smtClean="0"/>
              <a:t>: Verkörperung der Natur, das Unbewusste, die irrationale Triebe (die romantische Frau) vs. </a:t>
            </a:r>
            <a:r>
              <a:rPr lang="de-DE" sz="4000" b="1" u="sng" dirty="0" smtClean="0"/>
              <a:t>BERTALDA: </a:t>
            </a:r>
            <a:r>
              <a:rPr lang="de-DE" sz="4000" dirty="0" smtClean="0"/>
              <a:t>Vertreterin einer einfachen-nicht verzauberten Frau, eitle, sie folgt die gesellschaftlichen Konventionen (die domestizierte Frau)</a:t>
            </a:r>
          </a:p>
          <a:p>
            <a:pPr>
              <a:buFont typeface="Wingdings" charset="2"/>
              <a:buChar char="q"/>
            </a:pPr>
            <a:r>
              <a:rPr lang="de-DE" sz="4000" b="1" u="sng" dirty="0" smtClean="0"/>
              <a:t>Zwei Bilder</a:t>
            </a:r>
            <a:r>
              <a:rPr lang="de-DE" sz="4000" dirty="0" smtClean="0"/>
              <a:t>: </a:t>
            </a:r>
            <a:r>
              <a:rPr lang="de-DE" sz="4000" dirty="0" smtClean="0">
                <a:sym typeface="Wingdings" pitchFamily="2" charset="2"/>
              </a:rPr>
              <a:t></a:t>
            </a:r>
            <a:r>
              <a:rPr lang="de-DE" sz="4000" dirty="0" smtClean="0"/>
              <a:t> </a:t>
            </a:r>
            <a:r>
              <a:rPr lang="de-DE" sz="4000" b="1" u="sng" dirty="0" smtClean="0"/>
              <a:t>Das Bild </a:t>
            </a:r>
            <a:r>
              <a:rPr lang="de-DE" sz="4000" dirty="0" smtClean="0"/>
              <a:t>des Menschen, wie er sein könnte (Undine als Kind)</a:t>
            </a:r>
          </a:p>
          <a:p>
            <a:pPr marL="0" indent="0">
              <a:buNone/>
            </a:pPr>
            <a:r>
              <a:rPr lang="de-DE" sz="4000" dirty="0" smtClean="0"/>
              <a:t>                                </a:t>
            </a:r>
            <a:r>
              <a:rPr lang="de-DE" sz="4000" dirty="0" smtClean="0">
                <a:sym typeface="Wingdings" pitchFamily="2" charset="2"/>
              </a:rPr>
              <a:t></a:t>
            </a:r>
            <a:r>
              <a:rPr lang="de-DE" sz="4000" dirty="0" smtClean="0"/>
              <a:t> </a:t>
            </a:r>
            <a:r>
              <a:rPr lang="de-DE" sz="4000" b="1" u="sng" dirty="0" smtClean="0"/>
              <a:t>Das Zerrbild, </a:t>
            </a:r>
            <a:r>
              <a:rPr lang="de-DE" sz="4000" dirty="0" smtClean="0"/>
              <a:t>welches das Patriarchat aus ihm zu machen  imstande ist. (Undine als demütige Haus- und Ehefrau, die sich in der Zivilisationswelt nicht drein findet. </a:t>
            </a:r>
            <a:endParaRPr lang="it-IT" sz="4000" dirty="0" smtClean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91264" cy="1343072"/>
          </a:xfrm>
        </p:spPr>
        <p:txBody>
          <a:bodyPr>
            <a:noAutofit/>
          </a:bodyPr>
          <a:lstStyle/>
          <a:p>
            <a:r>
              <a:rPr lang="it-IT" sz="4000" b="1" dirty="0" smtClean="0"/>
              <a:t>5) </a:t>
            </a:r>
            <a:r>
              <a:rPr lang="it-IT" sz="4000" b="1" dirty="0" err="1" smtClean="0"/>
              <a:t>Die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Frauenfiguren</a:t>
            </a:r>
            <a:r>
              <a:rPr lang="it-IT" sz="4000" b="1" dirty="0" smtClean="0"/>
              <a:t> in “</a:t>
            </a:r>
            <a:r>
              <a:rPr lang="it-IT" sz="4000" b="1" dirty="0" err="1" smtClean="0"/>
              <a:t>Undine</a:t>
            </a:r>
            <a:r>
              <a:rPr lang="it-IT" sz="4000" b="1" dirty="0" smtClean="0"/>
              <a:t>” und in </a:t>
            </a:r>
            <a:r>
              <a:rPr lang="it-IT" sz="4000" b="1" dirty="0" err="1" smtClean="0"/>
              <a:t>der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Romantik</a:t>
            </a:r>
            <a:endParaRPr lang="it-IT" sz="40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50" y="2021129"/>
            <a:ext cx="2267550" cy="308425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2210544" cy="30164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755576" y="2420888"/>
            <a:ext cx="7977208" cy="1689050"/>
          </a:xfrm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r>
              <a:rPr lang="de-DE" sz="3600" b="1" dirty="0" smtClean="0">
                <a:solidFill>
                  <a:schemeClr val="accent2">
                    <a:lumMod val="50000"/>
                  </a:schemeClr>
                </a:solidFill>
              </a:rPr>
              <a:t>Vielen </a:t>
            </a:r>
            <a:r>
              <a:rPr lang="de-DE" sz="3600" b="1" dirty="0">
                <a:solidFill>
                  <a:schemeClr val="accent2">
                    <a:lumMod val="50000"/>
                  </a:schemeClr>
                </a:solidFill>
              </a:rPr>
              <a:t>Dank für Ihre </a:t>
            </a:r>
            <a:r>
              <a:rPr lang="de-DE" sz="3600" b="1" dirty="0" smtClean="0">
                <a:solidFill>
                  <a:schemeClr val="accent2">
                    <a:lumMod val="50000"/>
                  </a:schemeClr>
                </a:solidFill>
              </a:rPr>
              <a:t>Aufmerksamkeit! </a:t>
            </a:r>
            <a:r>
              <a:rPr lang="de-DE" sz="3600" b="1" dirty="0" smtClean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it-IT" sz="36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49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pertina">
  <a:themeElements>
    <a:clrScheme name="Copertin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opertin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pertin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63</TotalTime>
  <Words>583</Words>
  <Application>Microsoft Office PowerPoint</Application>
  <PresentationFormat>Presentazione su schermo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Copertina</vt:lpstr>
      <vt:lpstr>UNDINE (1811)</vt:lpstr>
      <vt:lpstr>1) Woher stammt “Undine”?</vt:lpstr>
      <vt:lpstr>2) Die Bedeutsamkeit von “Undine” in der Romantik</vt:lpstr>
      <vt:lpstr>3) Fouquès “Undine”</vt:lpstr>
      <vt:lpstr>7) Stil von “Undine”</vt:lpstr>
      <vt:lpstr>4) Das Thema «NATUR vs. ZIVILISATION»</vt:lpstr>
      <vt:lpstr>5) Die Frauenfiguren in “Undine” und in der Romantik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UNDINE (1811)</dc:title>
  <dc:creator>utente</dc:creator>
  <cp:lastModifiedBy>user</cp:lastModifiedBy>
  <cp:revision>21</cp:revision>
  <dcterms:created xsi:type="dcterms:W3CDTF">2018-11-17T09:16:12Z</dcterms:created>
  <dcterms:modified xsi:type="dcterms:W3CDTF">2018-12-10T12:33:28Z</dcterms:modified>
</cp:coreProperties>
</file>