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275" r:id="rId2"/>
    <p:sldId id="320" r:id="rId3"/>
    <p:sldId id="331" r:id="rId4"/>
    <p:sldId id="314" r:id="rId5"/>
    <p:sldId id="277" r:id="rId6"/>
    <p:sldId id="291" r:id="rId7"/>
    <p:sldId id="312" r:id="rId8"/>
    <p:sldId id="289" r:id="rId9"/>
    <p:sldId id="328" r:id="rId10"/>
    <p:sldId id="319" r:id="rId11"/>
    <p:sldId id="283" r:id="rId12"/>
    <p:sldId id="325" r:id="rId13"/>
    <p:sldId id="326" r:id="rId14"/>
    <p:sldId id="327" r:id="rId15"/>
    <p:sldId id="285" r:id="rId16"/>
    <p:sldId id="324" r:id="rId17"/>
    <p:sldId id="295" r:id="rId18"/>
    <p:sldId id="323" r:id="rId19"/>
    <p:sldId id="322" r:id="rId20"/>
    <p:sldId id="321" r:id="rId21"/>
    <p:sldId id="330" r:id="rId22"/>
    <p:sldId id="329" r:id="rId23"/>
    <p:sldId id="297" r:id="rId24"/>
    <p:sldId id="293" r:id="rId25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545"/>
    <a:srgbClr val="25B2E4"/>
    <a:srgbClr val="2AA3DB"/>
    <a:srgbClr val="0C3C87"/>
    <a:srgbClr val="84491B"/>
    <a:srgbClr val="2BB1E4"/>
    <a:srgbClr val="172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156" autoAdjust="0"/>
  </p:normalViewPr>
  <p:slideViewPr>
    <p:cSldViewPr snapToGrid="0" showGuides="1">
      <p:cViewPr>
        <p:scale>
          <a:sx n="110" d="100"/>
          <a:sy n="110" d="100"/>
        </p:scale>
        <p:origin x="-924" y="-624"/>
      </p:cViewPr>
      <p:guideLst>
        <p:guide orient="horz" pos="1348"/>
        <p:guide pos="22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502BD-7335-4E58-AB03-BBE3DBBDD334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DE079AA7-26DC-41E0-BBCB-2FBF5C35655E}">
      <dgm:prSet phldrT="[Texte]" custT="1"/>
      <dgm:spPr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endParaRPr lang="fr-FR" sz="1600" dirty="0" smtClean="0"/>
        </a:p>
      </dgm:t>
    </dgm:pt>
    <dgm:pt modelId="{13F8B29C-50AF-4301-9222-B819F1EBB170}" type="parTrans" cxnId="{9EB63C3B-1775-4EAF-A998-ED9A39D2969F}">
      <dgm:prSet/>
      <dgm:spPr/>
      <dgm:t>
        <a:bodyPr/>
        <a:lstStyle/>
        <a:p>
          <a:endParaRPr lang="fr-FR"/>
        </a:p>
      </dgm:t>
    </dgm:pt>
    <dgm:pt modelId="{A2F1D2CF-A57C-4E97-AE43-69CC53A686E6}" type="sibTrans" cxnId="{9EB63C3B-1775-4EAF-A998-ED9A39D2969F}">
      <dgm:prSet/>
      <dgm:spPr/>
      <dgm:t>
        <a:bodyPr/>
        <a:lstStyle/>
        <a:p>
          <a:endParaRPr lang="fr-FR"/>
        </a:p>
      </dgm:t>
    </dgm:pt>
    <dgm:pt modelId="{B439CABC-6920-4601-B825-E4BDF31B3CB1}">
      <dgm:prSet phldrT="[Texte]" custT="1"/>
      <dgm:spPr/>
      <dgm:t>
        <a:bodyPr/>
        <a:lstStyle/>
        <a:p>
          <a:r>
            <a:rPr lang="fr-FR" sz="1400" dirty="0" smtClean="0"/>
            <a:t>AFFAIRES</a:t>
          </a:r>
        </a:p>
        <a:p>
          <a:r>
            <a:rPr lang="fr-FR" sz="900" dirty="0" smtClean="0"/>
            <a:t>A1, A2, B1, B2, C1</a:t>
          </a:r>
          <a:endParaRPr lang="fr-FR" sz="900" dirty="0"/>
        </a:p>
      </dgm:t>
    </dgm:pt>
    <dgm:pt modelId="{A0DECF55-752E-40E2-8E4D-078BD6991DB5}" type="parTrans" cxnId="{173B4193-E30D-48A2-98E6-8DCF9323EA43}">
      <dgm:prSet/>
      <dgm:spPr/>
      <dgm:t>
        <a:bodyPr/>
        <a:lstStyle/>
        <a:p>
          <a:endParaRPr lang="fr-FR"/>
        </a:p>
      </dgm:t>
    </dgm:pt>
    <dgm:pt modelId="{A1154936-4315-468B-A3A3-D131411074A2}" type="sibTrans" cxnId="{173B4193-E30D-48A2-98E6-8DCF9323EA43}">
      <dgm:prSet/>
      <dgm:spPr/>
      <dgm:t>
        <a:bodyPr/>
        <a:lstStyle/>
        <a:p>
          <a:endParaRPr lang="fr-FR"/>
        </a:p>
      </dgm:t>
    </dgm:pt>
    <dgm:pt modelId="{17B36619-8FF4-4131-97A9-296C3B5E8F0C}">
      <dgm:prSet phldrT="[Texte]" custT="1"/>
      <dgm:spPr/>
      <dgm:t>
        <a:bodyPr/>
        <a:lstStyle/>
        <a:p>
          <a:r>
            <a:rPr lang="fr-FR" sz="1050" dirty="0" smtClean="0"/>
            <a:t>TOURISME HOTELLERIE RESTAURATION</a:t>
          </a:r>
        </a:p>
        <a:p>
          <a:r>
            <a:rPr lang="fr-FR" sz="1050" dirty="0" smtClean="0"/>
            <a:t>A2, B1, B2 </a:t>
          </a:r>
          <a:endParaRPr lang="fr-FR" sz="1050" dirty="0"/>
        </a:p>
      </dgm:t>
    </dgm:pt>
    <dgm:pt modelId="{CA29F561-DC68-440E-BB17-3F70C75B5541}" type="parTrans" cxnId="{2BB67646-1561-4230-91A7-0DD97CFB0F1F}">
      <dgm:prSet/>
      <dgm:spPr/>
      <dgm:t>
        <a:bodyPr/>
        <a:lstStyle/>
        <a:p>
          <a:endParaRPr lang="fr-FR"/>
        </a:p>
      </dgm:t>
    </dgm:pt>
    <dgm:pt modelId="{91EAD978-F6DE-4775-B6A7-E238BE9F1DD7}" type="sibTrans" cxnId="{2BB67646-1561-4230-91A7-0DD97CFB0F1F}">
      <dgm:prSet/>
      <dgm:spPr/>
      <dgm:t>
        <a:bodyPr/>
        <a:lstStyle/>
        <a:p>
          <a:endParaRPr lang="fr-FR"/>
        </a:p>
      </dgm:t>
    </dgm:pt>
    <dgm:pt modelId="{9D4E65F2-F5A1-4805-8795-D556809FCDCA}">
      <dgm:prSet phldrT="[Texte]"/>
      <dgm:spPr/>
      <dgm:t>
        <a:bodyPr/>
        <a:lstStyle/>
        <a:p>
          <a:r>
            <a:rPr lang="fr-FR" dirty="0" smtClean="0"/>
            <a:t>SCIENCES ET TECHNIQUES </a:t>
          </a:r>
        </a:p>
        <a:p>
          <a:r>
            <a:rPr lang="fr-FR" dirty="0" smtClean="0"/>
            <a:t>B1</a:t>
          </a:r>
          <a:endParaRPr lang="fr-FR" dirty="0"/>
        </a:p>
      </dgm:t>
    </dgm:pt>
    <dgm:pt modelId="{5F26B320-DE9E-495A-ABB2-A0818584E80B}" type="parTrans" cxnId="{57FA2A21-E9AF-47CA-81CE-8C5359BF2CAA}">
      <dgm:prSet/>
      <dgm:spPr/>
      <dgm:t>
        <a:bodyPr/>
        <a:lstStyle/>
        <a:p>
          <a:endParaRPr lang="fr-FR"/>
        </a:p>
      </dgm:t>
    </dgm:pt>
    <dgm:pt modelId="{51EFC096-5EA0-4764-BF2A-FBA84F88A9CE}" type="sibTrans" cxnId="{57FA2A21-E9AF-47CA-81CE-8C5359BF2CAA}">
      <dgm:prSet/>
      <dgm:spPr/>
      <dgm:t>
        <a:bodyPr/>
        <a:lstStyle/>
        <a:p>
          <a:endParaRPr lang="fr-FR"/>
        </a:p>
      </dgm:t>
    </dgm:pt>
    <dgm:pt modelId="{E3998CFF-6A90-40FE-88AD-B1A8A70553FD}">
      <dgm:prSet custT="1"/>
      <dgm:spPr/>
      <dgm:t>
        <a:bodyPr/>
        <a:lstStyle/>
        <a:p>
          <a:r>
            <a:rPr lang="fr-FR" sz="1100" dirty="0" smtClean="0"/>
            <a:t>DROIT</a:t>
          </a:r>
        </a:p>
        <a:p>
          <a:r>
            <a:rPr lang="fr-FR" sz="1100" dirty="0" smtClean="0"/>
            <a:t>B2</a:t>
          </a:r>
          <a:endParaRPr lang="fr-FR" sz="1100" dirty="0"/>
        </a:p>
      </dgm:t>
    </dgm:pt>
    <dgm:pt modelId="{0B3B914F-D053-4192-8F57-693C6412B13B}" type="parTrans" cxnId="{69E22E9F-A423-4B03-9DC2-098605C14603}">
      <dgm:prSet/>
      <dgm:spPr/>
      <dgm:t>
        <a:bodyPr/>
        <a:lstStyle/>
        <a:p>
          <a:endParaRPr lang="fr-FR"/>
        </a:p>
      </dgm:t>
    </dgm:pt>
    <dgm:pt modelId="{DBA0EF2D-EE6A-429F-8C9F-91F7D9592497}" type="sibTrans" cxnId="{69E22E9F-A423-4B03-9DC2-098605C14603}">
      <dgm:prSet/>
      <dgm:spPr/>
      <dgm:t>
        <a:bodyPr/>
        <a:lstStyle/>
        <a:p>
          <a:endParaRPr lang="fr-FR"/>
        </a:p>
      </dgm:t>
    </dgm:pt>
    <dgm:pt modelId="{B5ABB1C5-8251-4CE8-83D6-6CE7C8CF4F1F}">
      <dgm:prSet custT="1"/>
      <dgm:spPr/>
      <dgm:t>
        <a:bodyPr/>
        <a:lstStyle/>
        <a:p>
          <a:r>
            <a:rPr lang="fr-FR" sz="1100" dirty="0" smtClean="0"/>
            <a:t>SANTE</a:t>
          </a:r>
        </a:p>
        <a:p>
          <a:r>
            <a:rPr lang="fr-FR" sz="1100" dirty="0" smtClean="0"/>
            <a:t>B2</a:t>
          </a:r>
          <a:endParaRPr lang="fr-FR" sz="1100" dirty="0"/>
        </a:p>
      </dgm:t>
    </dgm:pt>
    <dgm:pt modelId="{90C8C60A-0F6E-4401-85CB-15149715387F}" type="parTrans" cxnId="{C9FA322A-7972-4097-89F6-6E4E9AD6967A}">
      <dgm:prSet/>
      <dgm:spPr/>
      <dgm:t>
        <a:bodyPr/>
        <a:lstStyle/>
        <a:p>
          <a:endParaRPr lang="fr-FR"/>
        </a:p>
      </dgm:t>
    </dgm:pt>
    <dgm:pt modelId="{68CF2DF8-DD61-4CC8-81F6-16446277A11D}" type="sibTrans" cxnId="{C9FA322A-7972-4097-89F6-6E4E9AD6967A}">
      <dgm:prSet/>
      <dgm:spPr/>
      <dgm:t>
        <a:bodyPr/>
        <a:lstStyle/>
        <a:p>
          <a:endParaRPr lang="fr-FR"/>
        </a:p>
      </dgm:t>
    </dgm:pt>
    <dgm:pt modelId="{D26459D1-8817-4175-BE42-3D2FDD187E1E}">
      <dgm:prSet custT="1"/>
      <dgm:spPr/>
      <dgm:t>
        <a:bodyPr/>
        <a:lstStyle/>
        <a:p>
          <a:r>
            <a:rPr lang="fr-FR" sz="1100" dirty="0" smtClean="0"/>
            <a:t>MODE</a:t>
          </a:r>
        </a:p>
        <a:p>
          <a:r>
            <a:rPr lang="fr-FR" sz="1100" dirty="0" smtClean="0"/>
            <a:t>A2</a:t>
          </a:r>
          <a:endParaRPr lang="fr-FR" sz="1100" dirty="0"/>
        </a:p>
      </dgm:t>
    </dgm:pt>
    <dgm:pt modelId="{5997B310-F0AA-493E-B7EB-3B78AFEADA99}" type="parTrans" cxnId="{E9C6F3DE-5658-4DA8-8C0B-1D29A0B5A7B6}">
      <dgm:prSet/>
      <dgm:spPr/>
      <dgm:t>
        <a:bodyPr/>
        <a:lstStyle/>
        <a:p>
          <a:endParaRPr lang="fr-FR"/>
        </a:p>
      </dgm:t>
    </dgm:pt>
    <dgm:pt modelId="{5102DCAE-C3EE-4BDF-88E2-5FBCD1AE8CB2}" type="sibTrans" cxnId="{E9C6F3DE-5658-4DA8-8C0B-1D29A0B5A7B6}">
      <dgm:prSet/>
      <dgm:spPr/>
      <dgm:t>
        <a:bodyPr/>
        <a:lstStyle/>
        <a:p>
          <a:endParaRPr lang="fr-FR"/>
        </a:p>
      </dgm:t>
    </dgm:pt>
    <dgm:pt modelId="{06B821CE-190C-47F7-999C-8C36FC64DC18}">
      <dgm:prSet custT="1"/>
      <dgm:spPr/>
      <dgm:t>
        <a:bodyPr/>
        <a:lstStyle/>
        <a:p>
          <a:r>
            <a:rPr lang="fr-FR" sz="1050" dirty="0" smtClean="0"/>
            <a:t>RELATIONS INTERNATIONALES</a:t>
          </a:r>
        </a:p>
        <a:p>
          <a:r>
            <a:rPr lang="fr-FR" sz="1050" dirty="0" smtClean="0"/>
            <a:t>B1, B2, C1</a:t>
          </a:r>
          <a:endParaRPr lang="fr-FR" sz="1050" dirty="0"/>
        </a:p>
      </dgm:t>
    </dgm:pt>
    <dgm:pt modelId="{41FB62DB-DC7A-47EB-8C5D-DEAF3DA3E772}" type="parTrans" cxnId="{35196E20-F91D-48D3-BF27-D8F7FEA893BC}">
      <dgm:prSet/>
      <dgm:spPr/>
      <dgm:t>
        <a:bodyPr/>
        <a:lstStyle/>
        <a:p>
          <a:endParaRPr lang="fr-FR"/>
        </a:p>
      </dgm:t>
    </dgm:pt>
    <dgm:pt modelId="{7B8EC8D8-AE1D-4069-91F6-8D50788F6B27}" type="sibTrans" cxnId="{35196E20-F91D-48D3-BF27-D8F7FEA893BC}">
      <dgm:prSet/>
      <dgm:spPr/>
      <dgm:t>
        <a:bodyPr/>
        <a:lstStyle/>
        <a:p>
          <a:endParaRPr lang="fr-FR"/>
        </a:p>
      </dgm:t>
    </dgm:pt>
    <dgm:pt modelId="{2F5BAD62-FAD8-46E2-81F8-077E4FEA3799}" type="pres">
      <dgm:prSet presAssocID="{C28502BD-7335-4E58-AB03-BBE3DBBDD3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D277682C-19C1-47F5-8127-92C85ECB64CD}" type="pres">
      <dgm:prSet presAssocID="{DE079AA7-26DC-41E0-BBCB-2FBF5C35655E}" presName="singleCycle" presStyleCnt="0"/>
      <dgm:spPr/>
      <dgm:t>
        <a:bodyPr/>
        <a:lstStyle/>
        <a:p>
          <a:endParaRPr lang="fr-FR"/>
        </a:p>
      </dgm:t>
    </dgm:pt>
    <dgm:pt modelId="{BFF4141B-782E-4496-9D92-B9D1B4AD206C}" type="pres">
      <dgm:prSet presAssocID="{DE079AA7-26DC-41E0-BBCB-2FBF5C35655E}" presName="singleCenter" presStyleLbl="node1" presStyleIdx="0" presStyleCnt="8" custScaleX="116272" custScaleY="12280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DB2C8031-11CB-4B45-B550-F5E16A28CE63}" type="pres">
      <dgm:prSet presAssocID="{A0DECF55-752E-40E2-8E4D-078BD6991DB5}" presName="Name56" presStyleLbl="parChTrans1D2" presStyleIdx="0" presStyleCnt="7"/>
      <dgm:spPr/>
      <dgm:t>
        <a:bodyPr/>
        <a:lstStyle/>
        <a:p>
          <a:endParaRPr lang="fr-FR"/>
        </a:p>
      </dgm:t>
    </dgm:pt>
    <dgm:pt modelId="{E8CDA584-886A-41DA-B8EB-F9060AF6BABC}" type="pres">
      <dgm:prSet presAssocID="{B439CABC-6920-4601-B825-E4BDF31B3CB1}" presName="text0" presStyleLbl="node1" presStyleIdx="1" presStyleCnt="8" custScaleX="185538" custScaleY="1645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3D84F1-9229-41DD-BC7A-9CC70CC23C0B}" type="pres">
      <dgm:prSet presAssocID="{CA29F561-DC68-440E-BB17-3F70C75B5541}" presName="Name56" presStyleLbl="parChTrans1D2" presStyleIdx="1" presStyleCnt="7"/>
      <dgm:spPr/>
      <dgm:t>
        <a:bodyPr/>
        <a:lstStyle/>
        <a:p>
          <a:endParaRPr lang="fr-FR"/>
        </a:p>
      </dgm:t>
    </dgm:pt>
    <dgm:pt modelId="{D1650BEA-2C9B-4810-AB07-F2E981E90D6F}" type="pres">
      <dgm:prSet presAssocID="{17B36619-8FF4-4131-97A9-296C3B5E8F0C}" presName="text0" presStyleLbl="node1" presStyleIdx="2" presStyleCnt="8" custScaleX="192320" custScaleY="165100" custRadScaleRad="132859" custRadScaleInc="309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308591-0D9A-47C1-BD43-BC9B2D7DE48F}" type="pres">
      <dgm:prSet presAssocID="{5F26B320-DE9E-495A-ABB2-A0818584E80B}" presName="Name56" presStyleLbl="parChTrans1D2" presStyleIdx="2" presStyleCnt="7"/>
      <dgm:spPr/>
      <dgm:t>
        <a:bodyPr/>
        <a:lstStyle/>
        <a:p>
          <a:endParaRPr lang="fr-FR"/>
        </a:p>
      </dgm:t>
    </dgm:pt>
    <dgm:pt modelId="{9ECF51E7-39CA-46C2-B68B-37EA25B07291}" type="pres">
      <dgm:prSet presAssocID="{9D4E65F2-F5A1-4805-8795-D556809FCDCA}" presName="text0" presStyleLbl="node1" presStyleIdx="3" presStyleCnt="8" custRadScaleRad="116866" custRadScaleInc="124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8FC30F-B346-4E17-826E-75051B6EE642}" type="pres">
      <dgm:prSet presAssocID="{0B3B914F-D053-4192-8F57-693C6412B13B}" presName="Name56" presStyleLbl="parChTrans1D2" presStyleIdx="3" presStyleCnt="7"/>
      <dgm:spPr/>
      <dgm:t>
        <a:bodyPr/>
        <a:lstStyle/>
        <a:p>
          <a:endParaRPr lang="fr-FR"/>
        </a:p>
      </dgm:t>
    </dgm:pt>
    <dgm:pt modelId="{421D1EAE-33D3-4B75-8F21-5B6AD7CC3FB2}" type="pres">
      <dgm:prSet presAssocID="{E3998CFF-6A90-40FE-88AD-B1A8A70553FD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E2F0E1-0386-49D9-BAB9-D9BD21386B2E}" type="pres">
      <dgm:prSet presAssocID="{90C8C60A-0F6E-4401-85CB-15149715387F}" presName="Name56" presStyleLbl="parChTrans1D2" presStyleIdx="4" presStyleCnt="7"/>
      <dgm:spPr/>
      <dgm:t>
        <a:bodyPr/>
        <a:lstStyle/>
        <a:p>
          <a:endParaRPr lang="fr-FR"/>
        </a:p>
      </dgm:t>
    </dgm:pt>
    <dgm:pt modelId="{579CBA85-4B10-4D41-943E-C81EEE151BEB}" type="pres">
      <dgm:prSet presAssocID="{B5ABB1C5-8251-4CE8-83D6-6CE7C8CF4F1F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9D812B-99E4-4AF5-9D3B-4468BF0A8FE6}" type="pres">
      <dgm:prSet presAssocID="{5997B310-F0AA-493E-B7EB-3B78AFEADA99}" presName="Name56" presStyleLbl="parChTrans1D2" presStyleIdx="5" presStyleCnt="7"/>
      <dgm:spPr/>
      <dgm:t>
        <a:bodyPr/>
        <a:lstStyle/>
        <a:p>
          <a:endParaRPr lang="fr-FR"/>
        </a:p>
      </dgm:t>
    </dgm:pt>
    <dgm:pt modelId="{95BA93E1-4CC7-4718-8E69-77BAD3342980}" type="pres">
      <dgm:prSet presAssocID="{D26459D1-8817-4175-BE42-3D2FDD187E1E}" presName="text0" presStyleLbl="node1" presStyleIdx="6" presStyleCnt="8" custRadScaleRad="112389" custRadScaleInc="-113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9AD2E-BF63-4559-916C-5998DDA99115}" type="pres">
      <dgm:prSet presAssocID="{41FB62DB-DC7A-47EB-8C5D-DEAF3DA3E772}" presName="Name56" presStyleLbl="parChTrans1D2" presStyleIdx="6" presStyleCnt="7"/>
      <dgm:spPr/>
      <dgm:t>
        <a:bodyPr/>
        <a:lstStyle/>
        <a:p>
          <a:endParaRPr lang="fr-FR"/>
        </a:p>
      </dgm:t>
    </dgm:pt>
    <dgm:pt modelId="{CB02A396-AA82-47A6-8D32-33849DF73846}" type="pres">
      <dgm:prSet presAssocID="{06B821CE-190C-47F7-999C-8C36FC64DC18}" presName="text0" presStyleLbl="node1" presStyleIdx="7" presStyleCnt="8" custScaleX="172308" custScaleY="158453" custRadScaleRad="132146" custRadScaleInc="-290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21054D-ADEF-4C64-AA7B-37258D0DB46F}" type="presOf" srcId="{0B3B914F-D053-4192-8F57-693C6412B13B}" destId="{E78FC30F-B346-4E17-826E-75051B6EE642}" srcOrd="0" destOrd="0" presId="urn:microsoft.com/office/officeart/2008/layout/RadialCluster"/>
    <dgm:cxn modelId="{1D520A0C-81DF-48DF-ACB4-AECBAE6CDE0D}" type="presOf" srcId="{06B821CE-190C-47F7-999C-8C36FC64DC18}" destId="{CB02A396-AA82-47A6-8D32-33849DF73846}" srcOrd="0" destOrd="0" presId="urn:microsoft.com/office/officeart/2008/layout/RadialCluster"/>
    <dgm:cxn modelId="{69E22E9F-A423-4B03-9DC2-098605C14603}" srcId="{DE079AA7-26DC-41E0-BBCB-2FBF5C35655E}" destId="{E3998CFF-6A90-40FE-88AD-B1A8A70553FD}" srcOrd="3" destOrd="0" parTransId="{0B3B914F-D053-4192-8F57-693C6412B13B}" sibTransId="{DBA0EF2D-EE6A-429F-8C9F-91F7D9592497}"/>
    <dgm:cxn modelId="{2BB67646-1561-4230-91A7-0DD97CFB0F1F}" srcId="{DE079AA7-26DC-41E0-BBCB-2FBF5C35655E}" destId="{17B36619-8FF4-4131-97A9-296C3B5E8F0C}" srcOrd="1" destOrd="0" parTransId="{CA29F561-DC68-440E-BB17-3F70C75B5541}" sibTransId="{91EAD978-F6DE-4775-B6A7-E238BE9F1DD7}"/>
    <dgm:cxn modelId="{35196E20-F91D-48D3-BF27-D8F7FEA893BC}" srcId="{DE079AA7-26DC-41E0-BBCB-2FBF5C35655E}" destId="{06B821CE-190C-47F7-999C-8C36FC64DC18}" srcOrd="6" destOrd="0" parTransId="{41FB62DB-DC7A-47EB-8C5D-DEAF3DA3E772}" sibTransId="{7B8EC8D8-AE1D-4069-91F6-8D50788F6B27}"/>
    <dgm:cxn modelId="{9EB63C3B-1775-4EAF-A998-ED9A39D2969F}" srcId="{C28502BD-7335-4E58-AB03-BBE3DBBDD334}" destId="{DE079AA7-26DC-41E0-BBCB-2FBF5C35655E}" srcOrd="0" destOrd="0" parTransId="{13F8B29C-50AF-4301-9222-B819F1EBB170}" sibTransId="{A2F1D2CF-A57C-4E97-AE43-69CC53A686E6}"/>
    <dgm:cxn modelId="{3495812B-6AEE-40C8-8DBE-B6B676231965}" type="presOf" srcId="{B439CABC-6920-4601-B825-E4BDF31B3CB1}" destId="{E8CDA584-886A-41DA-B8EB-F9060AF6BABC}" srcOrd="0" destOrd="0" presId="urn:microsoft.com/office/officeart/2008/layout/RadialCluster"/>
    <dgm:cxn modelId="{A16DC868-49B4-4569-8393-1F6B90F0506F}" type="presOf" srcId="{D26459D1-8817-4175-BE42-3D2FDD187E1E}" destId="{95BA93E1-4CC7-4718-8E69-77BAD3342980}" srcOrd="0" destOrd="0" presId="urn:microsoft.com/office/officeart/2008/layout/RadialCluster"/>
    <dgm:cxn modelId="{F2278629-44A7-4968-893B-DC88E6CCF1CF}" type="presOf" srcId="{41FB62DB-DC7A-47EB-8C5D-DEAF3DA3E772}" destId="{EA49AD2E-BF63-4559-916C-5998DDA99115}" srcOrd="0" destOrd="0" presId="urn:microsoft.com/office/officeart/2008/layout/RadialCluster"/>
    <dgm:cxn modelId="{2AB44169-B127-4203-8FCE-3315ECE6B5ED}" type="presOf" srcId="{B5ABB1C5-8251-4CE8-83D6-6CE7C8CF4F1F}" destId="{579CBA85-4B10-4D41-943E-C81EEE151BEB}" srcOrd="0" destOrd="0" presId="urn:microsoft.com/office/officeart/2008/layout/RadialCluster"/>
    <dgm:cxn modelId="{32F58C67-D904-4691-96AD-F5BAC68B0F79}" type="presOf" srcId="{DE079AA7-26DC-41E0-BBCB-2FBF5C35655E}" destId="{BFF4141B-782E-4496-9D92-B9D1B4AD206C}" srcOrd="0" destOrd="0" presId="urn:microsoft.com/office/officeart/2008/layout/RadialCluster"/>
    <dgm:cxn modelId="{B0A7C6D0-5060-4F2D-A8F7-EF9A6E00D659}" type="presOf" srcId="{5F26B320-DE9E-495A-ABB2-A0818584E80B}" destId="{0A308591-0D9A-47C1-BD43-BC9B2D7DE48F}" srcOrd="0" destOrd="0" presId="urn:microsoft.com/office/officeart/2008/layout/RadialCluster"/>
    <dgm:cxn modelId="{C9FA322A-7972-4097-89F6-6E4E9AD6967A}" srcId="{DE079AA7-26DC-41E0-BBCB-2FBF5C35655E}" destId="{B5ABB1C5-8251-4CE8-83D6-6CE7C8CF4F1F}" srcOrd="4" destOrd="0" parTransId="{90C8C60A-0F6E-4401-85CB-15149715387F}" sibTransId="{68CF2DF8-DD61-4CC8-81F6-16446277A11D}"/>
    <dgm:cxn modelId="{FFE4B331-C64F-406E-8DB1-7E88705D8963}" type="presOf" srcId="{17B36619-8FF4-4131-97A9-296C3B5E8F0C}" destId="{D1650BEA-2C9B-4810-AB07-F2E981E90D6F}" srcOrd="0" destOrd="0" presId="urn:microsoft.com/office/officeart/2008/layout/RadialCluster"/>
    <dgm:cxn modelId="{173B4193-E30D-48A2-98E6-8DCF9323EA43}" srcId="{DE079AA7-26DC-41E0-BBCB-2FBF5C35655E}" destId="{B439CABC-6920-4601-B825-E4BDF31B3CB1}" srcOrd="0" destOrd="0" parTransId="{A0DECF55-752E-40E2-8E4D-078BD6991DB5}" sibTransId="{A1154936-4315-468B-A3A3-D131411074A2}"/>
    <dgm:cxn modelId="{6C314611-ACD2-4B1B-84AD-57724A3F826D}" type="presOf" srcId="{C28502BD-7335-4E58-AB03-BBE3DBBDD334}" destId="{2F5BAD62-FAD8-46E2-81F8-077E4FEA3799}" srcOrd="0" destOrd="0" presId="urn:microsoft.com/office/officeart/2008/layout/RadialCluster"/>
    <dgm:cxn modelId="{86193EB0-E8CF-4F75-94D3-0CCEF2A1B2EE}" type="presOf" srcId="{5997B310-F0AA-493E-B7EB-3B78AFEADA99}" destId="{839D812B-99E4-4AF5-9D3B-4468BF0A8FE6}" srcOrd="0" destOrd="0" presId="urn:microsoft.com/office/officeart/2008/layout/RadialCluster"/>
    <dgm:cxn modelId="{F359DE27-4356-4048-BC0E-BA1B522FA9D4}" type="presOf" srcId="{CA29F561-DC68-440E-BB17-3F70C75B5541}" destId="{CC3D84F1-9229-41DD-BC7A-9CC70CC23C0B}" srcOrd="0" destOrd="0" presId="urn:microsoft.com/office/officeart/2008/layout/RadialCluster"/>
    <dgm:cxn modelId="{FA7FEDC0-A902-4F44-98A1-24DB63D3BB13}" type="presOf" srcId="{9D4E65F2-F5A1-4805-8795-D556809FCDCA}" destId="{9ECF51E7-39CA-46C2-B68B-37EA25B07291}" srcOrd="0" destOrd="0" presId="urn:microsoft.com/office/officeart/2008/layout/RadialCluster"/>
    <dgm:cxn modelId="{9F64667A-D119-49C1-AC59-9C1B9732052D}" type="presOf" srcId="{E3998CFF-6A90-40FE-88AD-B1A8A70553FD}" destId="{421D1EAE-33D3-4B75-8F21-5B6AD7CC3FB2}" srcOrd="0" destOrd="0" presId="urn:microsoft.com/office/officeart/2008/layout/RadialCluster"/>
    <dgm:cxn modelId="{071EA42B-8D8A-47C8-8877-A8B0953678C9}" type="presOf" srcId="{90C8C60A-0F6E-4401-85CB-15149715387F}" destId="{CDE2F0E1-0386-49D9-BAB9-D9BD21386B2E}" srcOrd="0" destOrd="0" presId="urn:microsoft.com/office/officeart/2008/layout/RadialCluster"/>
    <dgm:cxn modelId="{57FA2A21-E9AF-47CA-81CE-8C5359BF2CAA}" srcId="{DE079AA7-26DC-41E0-BBCB-2FBF5C35655E}" destId="{9D4E65F2-F5A1-4805-8795-D556809FCDCA}" srcOrd="2" destOrd="0" parTransId="{5F26B320-DE9E-495A-ABB2-A0818584E80B}" sibTransId="{51EFC096-5EA0-4764-BF2A-FBA84F88A9CE}"/>
    <dgm:cxn modelId="{E9C6F3DE-5658-4DA8-8C0B-1D29A0B5A7B6}" srcId="{DE079AA7-26DC-41E0-BBCB-2FBF5C35655E}" destId="{D26459D1-8817-4175-BE42-3D2FDD187E1E}" srcOrd="5" destOrd="0" parTransId="{5997B310-F0AA-493E-B7EB-3B78AFEADA99}" sibTransId="{5102DCAE-C3EE-4BDF-88E2-5FBCD1AE8CB2}"/>
    <dgm:cxn modelId="{093EACA7-BC28-44A2-89EF-5F9D38EF13FC}" type="presOf" srcId="{A0DECF55-752E-40E2-8E4D-078BD6991DB5}" destId="{DB2C8031-11CB-4B45-B550-F5E16A28CE63}" srcOrd="0" destOrd="0" presId="urn:microsoft.com/office/officeart/2008/layout/RadialCluster"/>
    <dgm:cxn modelId="{72F5F79F-27B9-42FE-8394-B14E6D85A8CD}" type="presParOf" srcId="{2F5BAD62-FAD8-46E2-81F8-077E4FEA3799}" destId="{D277682C-19C1-47F5-8127-92C85ECB64CD}" srcOrd="0" destOrd="0" presId="urn:microsoft.com/office/officeart/2008/layout/RadialCluster"/>
    <dgm:cxn modelId="{2B3170E1-0D1D-4A0F-83EE-895A011E1957}" type="presParOf" srcId="{D277682C-19C1-47F5-8127-92C85ECB64CD}" destId="{BFF4141B-782E-4496-9D92-B9D1B4AD206C}" srcOrd="0" destOrd="0" presId="urn:microsoft.com/office/officeart/2008/layout/RadialCluster"/>
    <dgm:cxn modelId="{DE9F1395-C036-4409-A15A-F30F7424940E}" type="presParOf" srcId="{D277682C-19C1-47F5-8127-92C85ECB64CD}" destId="{DB2C8031-11CB-4B45-B550-F5E16A28CE63}" srcOrd="1" destOrd="0" presId="urn:microsoft.com/office/officeart/2008/layout/RadialCluster"/>
    <dgm:cxn modelId="{C20990B6-D4B8-485C-9719-1D4EFB4F529A}" type="presParOf" srcId="{D277682C-19C1-47F5-8127-92C85ECB64CD}" destId="{E8CDA584-886A-41DA-B8EB-F9060AF6BABC}" srcOrd="2" destOrd="0" presId="urn:microsoft.com/office/officeart/2008/layout/RadialCluster"/>
    <dgm:cxn modelId="{A1614F45-FC21-4D1D-933E-0BD4A234741D}" type="presParOf" srcId="{D277682C-19C1-47F5-8127-92C85ECB64CD}" destId="{CC3D84F1-9229-41DD-BC7A-9CC70CC23C0B}" srcOrd="3" destOrd="0" presId="urn:microsoft.com/office/officeart/2008/layout/RadialCluster"/>
    <dgm:cxn modelId="{7623A0CD-1CB7-4A1B-9667-AE4AACAFA53B}" type="presParOf" srcId="{D277682C-19C1-47F5-8127-92C85ECB64CD}" destId="{D1650BEA-2C9B-4810-AB07-F2E981E90D6F}" srcOrd="4" destOrd="0" presId="urn:microsoft.com/office/officeart/2008/layout/RadialCluster"/>
    <dgm:cxn modelId="{C6284772-52D3-4B79-A787-AD65975CD907}" type="presParOf" srcId="{D277682C-19C1-47F5-8127-92C85ECB64CD}" destId="{0A308591-0D9A-47C1-BD43-BC9B2D7DE48F}" srcOrd="5" destOrd="0" presId="urn:microsoft.com/office/officeart/2008/layout/RadialCluster"/>
    <dgm:cxn modelId="{B0D26429-20A2-4931-B9E9-CA7A18A2D797}" type="presParOf" srcId="{D277682C-19C1-47F5-8127-92C85ECB64CD}" destId="{9ECF51E7-39CA-46C2-B68B-37EA25B07291}" srcOrd="6" destOrd="0" presId="urn:microsoft.com/office/officeart/2008/layout/RadialCluster"/>
    <dgm:cxn modelId="{B3804C54-41B3-4DC6-8E68-5F2AD8EE201B}" type="presParOf" srcId="{D277682C-19C1-47F5-8127-92C85ECB64CD}" destId="{E78FC30F-B346-4E17-826E-75051B6EE642}" srcOrd="7" destOrd="0" presId="urn:microsoft.com/office/officeart/2008/layout/RadialCluster"/>
    <dgm:cxn modelId="{6B7162F2-B945-4A5E-B56F-F75D2614B42D}" type="presParOf" srcId="{D277682C-19C1-47F5-8127-92C85ECB64CD}" destId="{421D1EAE-33D3-4B75-8F21-5B6AD7CC3FB2}" srcOrd="8" destOrd="0" presId="urn:microsoft.com/office/officeart/2008/layout/RadialCluster"/>
    <dgm:cxn modelId="{F428D815-8A68-4664-9DDB-079E0F7AAAD0}" type="presParOf" srcId="{D277682C-19C1-47F5-8127-92C85ECB64CD}" destId="{CDE2F0E1-0386-49D9-BAB9-D9BD21386B2E}" srcOrd="9" destOrd="0" presId="urn:microsoft.com/office/officeart/2008/layout/RadialCluster"/>
    <dgm:cxn modelId="{9FCF9C5D-C36D-4DEE-9DDA-7E2E6BDA06DD}" type="presParOf" srcId="{D277682C-19C1-47F5-8127-92C85ECB64CD}" destId="{579CBA85-4B10-4D41-943E-C81EEE151BEB}" srcOrd="10" destOrd="0" presId="urn:microsoft.com/office/officeart/2008/layout/RadialCluster"/>
    <dgm:cxn modelId="{B29224C1-770B-4D84-BC84-FF81B003B9F9}" type="presParOf" srcId="{D277682C-19C1-47F5-8127-92C85ECB64CD}" destId="{839D812B-99E4-4AF5-9D3B-4468BF0A8FE6}" srcOrd="11" destOrd="0" presId="urn:microsoft.com/office/officeart/2008/layout/RadialCluster"/>
    <dgm:cxn modelId="{735697D5-6019-4948-8137-ACA563697898}" type="presParOf" srcId="{D277682C-19C1-47F5-8127-92C85ECB64CD}" destId="{95BA93E1-4CC7-4718-8E69-77BAD3342980}" srcOrd="12" destOrd="0" presId="urn:microsoft.com/office/officeart/2008/layout/RadialCluster"/>
    <dgm:cxn modelId="{1BA06F62-EA18-458D-85C9-4959A5C75BEB}" type="presParOf" srcId="{D277682C-19C1-47F5-8127-92C85ECB64CD}" destId="{EA49AD2E-BF63-4559-916C-5998DDA99115}" srcOrd="13" destOrd="0" presId="urn:microsoft.com/office/officeart/2008/layout/RadialCluster"/>
    <dgm:cxn modelId="{EB6B614C-8BA3-4FB9-B1F6-98756C4ECBE1}" type="presParOf" srcId="{D277682C-19C1-47F5-8127-92C85ECB64CD}" destId="{CB02A396-AA82-47A6-8D32-33849DF7384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4141B-782E-4496-9D92-B9D1B4AD206C}">
      <dsp:nvSpPr>
        <dsp:cNvPr id="0" name=""/>
        <dsp:cNvSpPr/>
      </dsp:nvSpPr>
      <dsp:spPr>
        <a:xfrm>
          <a:off x="2556292" y="1309716"/>
          <a:ext cx="1239613" cy="1309221"/>
        </a:xfrm>
        <a:prstGeom prst="roundRect">
          <a:avLst/>
        </a:prstGeom>
        <a:gradFill flip="none" rotWithShape="0">
          <a:gsLst>
            <a:gs pos="0">
              <a:schemeClr val="bg2">
                <a:lumMod val="75000"/>
                <a:shade val="30000"/>
                <a:satMod val="115000"/>
              </a:schemeClr>
            </a:gs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</dsp:txBody>
      <dsp:txXfrm>
        <a:off x="2616805" y="1370229"/>
        <a:ext cx="1118587" cy="1188195"/>
      </dsp:txXfrm>
    </dsp:sp>
    <dsp:sp modelId="{DB2C8031-11CB-4B45-B550-F5E16A28CE63}">
      <dsp:nvSpPr>
        <dsp:cNvPr id="0" name=""/>
        <dsp:cNvSpPr/>
      </dsp:nvSpPr>
      <dsp:spPr>
        <a:xfrm rot="16200000">
          <a:off x="3069400" y="1203017"/>
          <a:ext cx="2133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9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DA584-886A-41DA-B8EB-F9060AF6BABC}">
      <dsp:nvSpPr>
        <dsp:cNvPr id="0" name=""/>
        <dsp:cNvSpPr/>
      </dsp:nvSpPr>
      <dsp:spPr>
        <a:xfrm>
          <a:off x="2513442" y="-79398"/>
          <a:ext cx="1325313" cy="1175716"/>
        </a:xfrm>
        <a:prstGeom prst="roundRect">
          <a:avLst/>
        </a:prstGeom>
        <a:solidFill>
          <a:schemeClr val="accent6">
            <a:shade val="50000"/>
            <a:hueOff val="128660"/>
            <a:satOff val="-6603"/>
            <a:lumOff val="11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AFFAIRES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A1, A2, B1, B2, C1</a:t>
          </a:r>
          <a:endParaRPr lang="fr-FR" sz="900" kern="1200" dirty="0"/>
        </a:p>
      </dsp:txBody>
      <dsp:txXfrm>
        <a:off x="2570836" y="-22004"/>
        <a:ext cx="1210525" cy="1060928"/>
      </dsp:txXfrm>
    </dsp:sp>
    <dsp:sp modelId="{CC3D84F1-9229-41DD-BC7A-9CC70CC23C0B}">
      <dsp:nvSpPr>
        <dsp:cNvPr id="0" name=""/>
        <dsp:cNvSpPr/>
      </dsp:nvSpPr>
      <dsp:spPr>
        <a:xfrm rot="19762473">
          <a:off x="3766910" y="1491503"/>
          <a:ext cx="4157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759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50BEA-2C9B-4810-AB07-F2E981E90D6F}">
      <dsp:nvSpPr>
        <dsp:cNvPr id="0" name=""/>
        <dsp:cNvSpPr/>
      </dsp:nvSpPr>
      <dsp:spPr>
        <a:xfrm>
          <a:off x="4153673" y="389311"/>
          <a:ext cx="1373758" cy="1179323"/>
        </a:xfrm>
        <a:prstGeom prst="roundRect">
          <a:avLst/>
        </a:prstGeom>
        <a:solidFill>
          <a:schemeClr val="accent6">
            <a:shade val="50000"/>
            <a:hueOff val="257321"/>
            <a:satOff val="-13207"/>
            <a:lumOff val="23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TOURISME HOTELLERIE RESTAURATION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A2, B1, B2 </a:t>
          </a:r>
          <a:endParaRPr lang="fr-FR" sz="1050" kern="1200" dirty="0"/>
        </a:p>
      </dsp:txBody>
      <dsp:txXfrm>
        <a:off x="4211243" y="446881"/>
        <a:ext cx="1258618" cy="1064183"/>
      </dsp:txXfrm>
    </dsp:sp>
    <dsp:sp modelId="{0A308591-0D9A-47C1-BD43-BC9B2D7DE48F}">
      <dsp:nvSpPr>
        <dsp:cNvPr id="0" name=""/>
        <dsp:cNvSpPr/>
      </dsp:nvSpPr>
      <dsp:spPr>
        <a:xfrm rot="963437">
          <a:off x="3782547" y="2237430"/>
          <a:ext cx="684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79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F51E7-39CA-46C2-B68B-37EA25B07291}">
      <dsp:nvSpPr>
        <dsp:cNvPr id="0" name=""/>
        <dsp:cNvSpPr/>
      </dsp:nvSpPr>
      <dsp:spPr>
        <a:xfrm>
          <a:off x="4453979" y="2077780"/>
          <a:ext cx="714308" cy="714308"/>
        </a:xfrm>
        <a:prstGeom prst="roundRect">
          <a:avLst/>
        </a:prstGeom>
        <a:solidFill>
          <a:schemeClr val="accent6">
            <a:shade val="50000"/>
            <a:hueOff val="385981"/>
            <a:satOff val="-19810"/>
            <a:lumOff val="34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SCIENCES ET TECHNIQUES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B1</a:t>
          </a:r>
          <a:endParaRPr lang="fr-FR" sz="800" kern="1200" dirty="0"/>
        </a:p>
      </dsp:txBody>
      <dsp:txXfrm>
        <a:off x="4488849" y="2112650"/>
        <a:ext cx="644568" cy="644568"/>
      </dsp:txXfrm>
    </dsp:sp>
    <dsp:sp modelId="{E78FC30F-B346-4E17-826E-75051B6EE642}">
      <dsp:nvSpPr>
        <dsp:cNvPr id="0" name=""/>
        <dsp:cNvSpPr/>
      </dsp:nvSpPr>
      <dsp:spPr>
        <a:xfrm rot="3857143">
          <a:off x="3397115" y="2768900"/>
          <a:ext cx="332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9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D1EAE-33D3-4B75-8F21-5B6AD7CC3FB2}">
      <dsp:nvSpPr>
        <dsp:cNvPr id="0" name=""/>
        <dsp:cNvSpPr/>
      </dsp:nvSpPr>
      <dsp:spPr>
        <a:xfrm>
          <a:off x="3450622" y="2918863"/>
          <a:ext cx="714308" cy="714308"/>
        </a:xfrm>
        <a:prstGeom prst="roundRect">
          <a:avLst/>
        </a:prstGeom>
        <a:solidFill>
          <a:schemeClr val="accent6">
            <a:shade val="50000"/>
            <a:hueOff val="514642"/>
            <a:satOff val="-26413"/>
            <a:lumOff val="462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DROIT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B2</a:t>
          </a:r>
          <a:endParaRPr lang="fr-FR" sz="1100" kern="1200" dirty="0"/>
        </a:p>
      </dsp:txBody>
      <dsp:txXfrm>
        <a:off x="3485492" y="2953733"/>
        <a:ext cx="644568" cy="644568"/>
      </dsp:txXfrm>
    </dsp:sp>
    <dsp:sp modelId="{CDE2F0E1-0386-49D9-BAB9-D9BD21386B2E}">
      <dsp:nvSpPr>
        <dsp:cNvPr id="0" name=""/>
        <dsp:cNvSpPr/>
      </dsp:nvSpPr>
      <dsp:spPr>
        <a:xfrm rot="6942857">
          <a:off x="2622190" y="2768900"/>
          <a:ext cx="332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93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BA85-4B10-4D41-943E-C81EEE151BEB}">
      <dsp:nvSpPr>
        <dsp:cNvPr id="0" name=""/>
        <dsp:cNvSpPr/>
      </dsp:nvSpPr>
      <dsp:spPr>
        <a:xfrm>
          <a:off x="2187268" y="2918863"/>
          <a:ext cx="714308" cy="714308"/>
        </a:xfrm>
        <a:prstGeom prst="roundRect">
          <a:avLst/>
        </a:prstGeom>
        <a:solidFill>
          <a:schemeClr val="accent6">
            <a:shade val="50000"/>
            <a:hueOff val="385981"/>
            <a:satOff val="-19810"/>
            <a:lumOff val="34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SANTE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B2</a:t>
          </a:r>
          <a:endParaRPr lang="fr-FR" sz="1100" kern="1200" dirty="0"/>
        </a:p>
      </dsp:txBody>
      <dsp:txXfrm>
        <a:off x="2222138" y="2953733"/>
        <a:ext cx="644568" cy="644568"/>
      </dsp:txXfrm>
    </dsp:sp>
    <dsp:sp modelId="{839D812B-99E4-4AF5-9D3B-4468BF0A8FE6}">
      <dsp:nvSpPr>
        <dsp:cNvPr id="0" name=""/>
        <dsp:cNvSpPr/>
      </dsp:nvSpPr>
      <dsp:spPr>
        <a:xfrm rot="9853719">
          <a:off x="1946926" y="2223781"/>
          <a:ext cx="621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056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A93E1-4CC7-4718-8E69-77BAD3342980}">
      <dsp:nvSpPr>
        <dsp:cNvPr id="0" name=""/>
        <dsp:cNvSpPr/>
      </dsp:nvSpPr>
      <dsp:spPr>
        <a:xfrm>
          <a:off x="1244308" y="2051899"/>
          <a:ext cx="714308" cy="714308"/>
        </a:xfrm>
        <a:prstGeom prst="roundRect">
          <a:avLst/>
        </a:prstGeom>
        <a:solidFill>
          <a:schemeClr val="accent6">
            <a:shade val="50000"/>
            <a:hueOff val="257321"/>
            <a:satOff val="-13207"/>
            <a:lumOff val="23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MODE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A2</a:t>
          </a:r>
          <a:endParaRPr lang="fr-FR" sz="1100" kern="1200" dirty="0"/>
        </a:p>
      </dsp:txBody>
      <dsp:txXfrm>
        <a:off x="1279178" y="2086769"/>
        <a:ext cx="644568" cy="644568"/>
      </dsp:txXfrm>
    </dsp:sp>
    <dsp:sp modelId="{EA49AD2E-BF63-4559-916C-5998DDA99115}">
      <dsp:nvSpPr>
        <dsp:cNvPr id="0" name=""/>
        <dsp:cNvSpPr/>
      </dsp:nvSpPr>
      <dsp:spPr>
        <a:xfrm rot="12666502">
          <a:off x="2109703" y="1466007"/>
          <a:ext cx="4811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1188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2A396-AA82-47A6-8D32-33849DF73846}">
      <dsp:nvSpPr>
        <dsp:cNvPr id="0" name=""/>
        <dsp:cNvSpPr/>
      </dsp:nvSpPr>
      <dsp:spPr>
        <a:xfrm>
          <a:off x="913492" y="404421"/>
          <a:ext cx="1230810" cy="1131843"/>
        </a:xfrm>
        <a:prstGeom prst="roundRect">
          <a:avLst/>
        </a:prstGeom>
        <a:solidFill>
          <a:schemeClr val="accent6">
            <a:shade val="50000"/>
            <a:hueOff val="128660"/>
            <a:satOff val="-6603"/>
            <a:lumOff val="11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RELATIONS INTERNATIONALES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B1, B2, C1</a:t>
          </a:r>
          <a:endParaRPr lang="fr-FR" sz="1050" kern="1200" dirty="0"/>
        </a:p>
      </dsp:txBody>
      <dsp:txXfrm>
        <a:off x="968744" y="459673"/>
        <a:ext cx="1120306" cy="102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F2C14-A476-49E1-8481-5D9FA762DA1F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7BD4A-76D1-4B7C-878B-46250D7303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2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5FD18-DB61-41CE-85A3-35DDC5CF70D1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1D49-6B47-4736-8DBD-2E06C18AA7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74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1D49-6B47-4736-8DBD-2E06C18AA7F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5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1D49-6B47-4736-8DBD-2E06C18AA7F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3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Users/isabellebaraton/Desktop/cci_ppt_fond1_point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" b="13328"/>
          <a:stretch/>
        </p:blipFill>
        <p:spPr>
          <a:xfrm flipH="1">
            <a:off x="6114239" y="1227372"/>
            <a:ext cx="3029761" cy="38635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000" y="1980000"/>
            <a:ext cx="6384341" cy="1015663"/>
          </a:xfrm>
        </p:spPr>
        <p:txBody>
          <a:bodyPr anchor="t">
            <a:spAutoFit/>
          </a:bodyPr>
          <a:lstStyle>
            <a:lvl1pPr algn="l">
              <a:lnSpc>
                <a:spcPts val="3600"/>
              </a:lnSpc>
              <a:defRPr sz="4000" kern="0" spc="98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</a:t>
            </a:r>
            <a:br>
              <a:rPr lang="fr-FR" dirty="0" smtClean="0"/>
            </a:br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EDC6C3-A363-4DAC-86EF-F81BBA55B47A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91551" y="4700141"/>
            <a:ext cx="852527" cy="166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99057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 xmlns="">
        <p15:guide id="1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14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000" y="1980000"/>
            <a:ext cx="6384341" cy="553998"/>
          </a:xfrm>
        </p:spPr>
        <p:txBody>
          <a:bodyPr anchor="t">
            <a:spAutoFit/>
          </a:bodyPr>
          <a:lstStyle>
            <a:lvl1pPr algn="l">
              <a:lnSpc>
                <a:spcPts val="3600"/>
              </a:lnSpc>
              <a:defRPr sz="4000" kern="0" spc="98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3902D5-E9C4-4B4E-86DE-46B1DE8E865F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87704" y="714608"/>
            <a:ext cx="5786326" cy="30008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spc="143" baseline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PRÉSENTATION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-391551" y="4700141"/>
            <a:ext cx="852527" cy="166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456" y="4736096"/>
            <a:ext cx="72000" cy="1055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996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 r="72"/>
          <a:stretch/>
        </p:blipFill>
        <p:spPr>
          <a:xfrm>
            <a:off x="0" y="0"/>
            <a:ext cx="9144000" cy="47887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3538" y="1440000"/>
            <a:ext cx="8236638" cy="264303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None/>
              <a:defRPr sz="1500" b="1" baseline="0">
                <a:solidFill>
                  <a:schemeClr val="tx2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DIAPOSITIVE SUR 1 OU 2 LIGNES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77878"/>
            <a:ext cx="1692000" cy="240958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847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r="392"/>
          <a:stretch/>
        </p:blipFill>
        <p:spPr>
          <a:xfrm>
            <a:off x="0" y="0"/>
            <a:ext cx="9144000" cy="4805280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3538" y="1440000"/>
            <a:ext cx="8236638" cy="264303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None/>
              <a:defRPr sz="1500" b="1" baseline="0">
                <a:solidFill>
                  <a:schemeClr val="tx2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DIAPOSITIVE SUR 1 OU 2 LIGNES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77878"/>
            <a:ext cx="1692000" cy="240958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220"/>
          <a:stretch/>
        </p:blipFill>
        <p:spPr>
          <a:xfrm>
            <a:off x="4530191" y="90213"/>
            <a:ext cx="4613809" cy="4675909"/>
          </a:xfrm>
          <a:prstGeom prst="rect">
            <a:avLst/>
          </a:prstGeom>
        </p:spPr>
      </p:pic>
      <p:pic>
        <p:nvPicPr>
          <p:cNvPr id="9" name="Image 8"/>
          <p:cNvPicPr preferRelativeResize="0"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 r="392"/>
          <a:stretch/>
        </p:blipFill>
        <p:spPr>
          <a:xfrm>
            <a:off x="0" y="0"/>
            <a:ext cx="9144000" cy="480528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720000" y="1080000"/>
            <a:ext cx="4537075" cy="295203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3500" b="1">
                <a:solidFill>
                  <a:srgbClr val="004E9B"/>
                </a:solidFill>
              </a:defRPr>
            </a:lvl1pPr>
            <a:lvl2pPr marL="180975" indent="-180975">
              <a:spcBef>
                <a:spcPts val="1000"/>
              </a:spcBef>
              <a:buClrTx/>
              <a:buSzPct val="100000"/>
              <a:buFontTx/>
              <a:buBlip>
                <a:blip r:embed="rId5" r:link="rId6"/>
              </a:buBlip>
              <a:defRPr sz="2200" b="1">
                <a:solidFill>
                  <a:srgbClr val="25B2E4"/>
                </a:solidFill>
              </a:defRPr>
            </a:lvl2pPr>
            <a:lvl3pPr marL="914400" indent="-733425">
              <a:spcBef>
                <a:spcPts val="500"/>
              </a:spcBef>
              <a:buNone/>
              <a:defRPr sz="1800">
                <a:solidFill>
                  <a:srgbClr val="1A2752"/>
                </a:solidFill>
              </a:defRPr>
            </a:lvl3pPr>
            <a:lvl4pPr marL="355600" indent="-174625">
              <a:spcBef>
                <a:spcPts val="250"/>
              </a:spcBef>
              <a:defRPr sz="1800">
                <a:solidFill>
                  <a:srgbClr val="1A2752"/>
                </a:solidFill>
              </a:defRPr>
            </a:lvl4pPr>
            <a:lvl5pPr marL="536575" indent="-180975">
              <a:spcBef>
                <a:spcPts val="250"/>
              </a:spcBef>
              <a:defRPr sz="1800">
                <a:solidFill>
                  <a:srgbClr val="1A2752"/>
                </a:solidFill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4E9B"/>
                </a:solidFill>
                <a:effectLst/>
                <a:uLnTx/>
                <a:uFillTx/>
              </a:rPr>
              <a:t>Cliquez pour modifier les styles du texte du masque</a:t>
            </a:r>
          </a:p>
        </p:txBody>
      </p:sp>
      <p:pic>
        <p:nvPicPr>
          <p:cNvPr id="25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0"/>
          <a:stretch>
            <a:fillRect/>
          </a:stretch>
        </p:blipFill>
        <p:spPr bwMode="auto">
          <a:xfrm rot="13500000">
            <a:off x="7194837" y="2007604"/>
            <a:ext cx="2387016" cy="478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9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3"/>
          <a:stretch/>
        </p:blipFill>
        <p:spPr>
          <a:xfrm>
            <a:off x="0" y="0"/>
            <a:ext cx="9149289" cy="4788000"/>
          </a:xfrm>
          <a:prstGeom prst="rect">
            <a:avLst/>
          </a:prstGeom>
        </p:spPr>
      </p:pic>
      <p:sp>
        <p:nvSpPr>
          <p:cNvPr id="13" name="Forme libre 12"/>
          <p:cNvSpPr>
            <a:spLocks/>
          </p:cNvSpPr>
          <p:nvPr userDrawn="1"/>
        </p:nvSpPr>
        <p:spPr bwMode="auto">
          <a:xfrm flipH="1">
            <a:off x="6264000" y="2263500"/>
            <a:ext cx="2880000" cy="2880000"/>
          </a:xfrm>
          <a:custGeom>
            <a:avLst/>
            <a:gdLst>
              <a:gd name="T0" fmla="*/ 0 w 4224866"/>
              <a:gd name="T1" fmla="*/ 0 h 4250267"/>
              <a:gd name="T2" fmla="*/ 4224337 w 4224866"/>
              <a:gd name="T3" fmla="*/ 4241271 h 4250267"/>
              <a:gd name="T4" fmla="*/ 0 w 4224866"/>
              <a:gd name="T5" fmla="*/ 4249737 h 4250267"/>
              <a:gd name="T6" fmla="*/ 0 w 4224866"/>
              <a:gd name="T7" fmla="*/ 0 h 4250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24866" h="4250267">
                <a:moveTo>
                  <a:pt x="0" y="0"/>
                </a:moveTo>
                <a:lnTo>
                  <a:pt x="4224866" y="4241800"/>
                </a:lnTo>
                <a:lnTo>
                  <a:pt x="0" y="425026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6" name="Rectangle 4"/>
          <p:cNvSpPr/>
          <p:nvPr userDrawn="1"/>
        </p:nvSpPr>
        <p:spPr>
          <a:xfrm rot="18900000">
            <a:off x="87313" y="4641226"/>
            <a:ext cx="293687" cy="295275"/>
          </a:xfrm>
          <a:custGeom>
            <a:avLst/>
            <a:gdLst>
              <a:gd name="connsiteX0" fmla="*/ 0 w 180000"/>
              <a:gd name="connsiteY0" fmla="*/ 0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0 w 180000"/>
              <a:gd name="connsiteY4" fmla="*/ 0 h 180000"/>
              <a:gd name="connsiteX0" fmla="*/ 94292 w 180000"/>
              <a:gd name="connsiteY0" fmla="*/ 85312 h 180000"/>
              <a:gd name="connsiteX1" fmla="*/ 180000 w 180000"/>
              <a:gd name="connsiteY1" fmla="*/ 0 h 180000"/>
              <a:gd name="connsiteX2" fmla="*/ 180000 w 180000"/>
              <a:gd name="connsiteY2" fmla="*/ 180000 h 180000"/>
              <a:gd name="connsiteX3" fmla="*/ 0 w 180000"/>
              <a:gd name="connsiteY3" fmla="*/ 180000 h 180000"/>
              <a:gd name="connsiteX4" fmla="*/ 94292 w 180000"/>
              <a:gd name="connsiteY4" fmla="*/ 85312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" h="180000">
                <a:moveTo>
                  <a:pt x="94292" y="85312"/>
                </a:moveTo>
                <a:lnTo>
                  <a:pt x="180000" y="0"/>
                </a:lnTo>
                <a:lnTo>
                  <a:pt x="180000" y="180000"/>
                </a:lnTo>
                <a:lnTo>
                  <a:pt x="0" y="180000"/>
                </a:lnTo>
                <a:lnTo>
                  <a:pt x="94292" y="85312"/>
                </a:lnTo>
                <a:close/>
              </a:path>
            </a:pathLst>
          </a:custGeom>
          <a:solidFill>
            <a:srgbClr val="1A2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3538" y="1440000"/>
            <a:ext cx="8236638" cy="264303"/>
          </a:xfr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buNone/>
              <a:defRPr sz="1500" b="1" baseline="0">
                <a:solidFill>
                  <a:schemeClr val="tx2"/>
                </a:solidFill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 smtClean="0"/>
              <a:t>TITRE DE LA DIAPOSITIVE SUR 1 OU 2 LIGNES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cxnSp>
        <p:nvCxnSpPr>
          <p:cNvPr id="18" name="Connecteur droit 17"/>
          <p:cNvCxnSpPr/>
          <p:nvPr userDrawn="1"/>
        </p:nvCxnSpPr>
        <p:spPr>
          <a:xfrm>
            <a:off x="539750" y="393700"/>
            <a:ext cx="1439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208416"/>
          </a:xfrm>
          <a:prstGeom prst="rect">
            <a:avLst/>
          </a:prstGeom>
        </p:spPr>
        <p:txBody>
          <a:bodyPr wrap="square" lIns="0" tIns="0" rIns="0" bIns="54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7"/>
          </p:nvPr>
        </p:nvSpPr>
        <p:spPr>
          <a:xfrm>
            <a:off x="540000" y="419823"/>
            <a:ext cx="7772400" cy="218231"/>
          </a:xfrm>
          <a:prstGeom prst="rect">
            <a:avLst/>
          </a:prstGeom>
        </p:spPr>
        <p:txBody>
          <a:bodyPr lIns="0" tIns="18000" rIns="0" b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300" b="1" cap="all" spc="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6" y="4733630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96160" y="4698129"/>
            <a:ext cx="2057400" cy="166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2D15956D-BCB0-4CEF-B3CE-368E720927B7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0981" y="4698129"/>
            <a:ext cx="3922097" cy="166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391551" y="4700141"/>
            <a:ext cx="852527" cy="166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>
                <a:solidFill>
                  <a:schemeClr val="bg1"/>
                </a:solidFill>
              </a:defRPr>
            </a:lvl1pPr>
          </a:lstStyle>
          <a:p>
            <a:fld id="{5F1C8A3B-E283-410D-A3B2-CCEC0B4941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4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0" r:id="rId6"/>
  </p:sldLayoutIdLst>
  <p:hf hdr="0"/>
  <p:txStyles>
    <p:titleStyle>
      <a:lvl1pPr algn="l" defTabSz="514337" rtl="0" eaLnBrk="1" latinLnBrk="0" hangingPunct="1">
        <a:lnSpc>
          <a:spcPts val="36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hyperlink" Target="https://www.lefrancaisdesaffaires.fr/professeurs/enseigner-le-francais-professionnel/ifo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https://www.lefrancaisdesaffaires.fr/professeurs/enseigner-le-francais-professionnel/preparer-aux-dfp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26212" y="858565"/>
            <a:ext cx="6698662" cy="7694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smtClean="0"/>
              <a:t>DIPLÔMES DE FRANCAIS PROFESSIONNEL</a:t>
            </a:r>
            <a:r>
              <a:rPr lang="fr-FR" sz="1000" dirty="0" smtClean="0"/>
              <a:t/>
            </a:r>
            <a:br>
              <a:rPr lang="fr-FR" sz="1000" dirty="0" smtClean="0"/>
            </a:br>
            <a:r>
              <a:rPr lang="en-US" altLang="ja-JP" sz="2000" dirty="0" smtClean="0"/>
              <a:t>Business French Diplomas</a:t>
            </a:r>
            <a:endParaRPr lang="en-US" sz="18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874C-18A2-45E6-B367-6B103E1ACBA9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-8626" y="4537494"/>
            <a:ext cx="9152625" cy="60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Picture 3" descr="K:\DRIE\_COMMUN_DRIE\NOS OUTILS DE COMMUNICATION\Logo CCIR\CCI Quadri PARIS I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61" y="4704942"/>
            <a:ext cx="1891027" cy="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:\DRIE\_COMMUN_DRIE\NOS OUTILS DE COMMUNICATION\NOUVEAU logo Le Fr des Affaires\logo-francais-affaires-fin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" y="4488078"/>
            <a:ext cx="2482659" cy="6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3"/>
          <p:cNvSpPr txBox="1">
            <a:spLocks/>
          </p:cNvSpPr>
          <p:nvPr/>
        </p:nvSpPr>
        <p:spPr>
          <a:xfrm>
            <a:off x="459513" y="2097877"/>
            <a:ext cx="6139695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514337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4000" kern="0" spc="98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dirty="0" smtClean="0"/>
              <a:t>LE FRANCAIS, UNE LANGUE AUSSI POUR TRAVAILLER</a:t>
            </a:r>
          </a:p>
          <a:p>
            <a:pPr>
              <a:lnSpc>
                <a:spcPct val="100000"/>
              </a:lnSpc>
            </a:pPr>
            <a:endParaRPr lang="fr-FR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French: A Professional Advantage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2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Les diplômes de français professionnel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25979"/>
            <a:ext cx="7772400" cy="212075"/>
          </a:xfrm>
        </p:spPr>
        <p:txBody>
          <a:bodyPr/>
          <a:lstStyle/>
          <a:p>
            <a:r>
              <a:rPr lang="fr-FR" sz="1400" dirty="0" smtClean="0"/>
              <a:t>Une reconnaissance </a:t>
            </a:r>
            <a:r>
              <a:rPr lang="fr-FR" sz="1400" dirty="0"/>
              <a:t>internationale </a:t>
            </a:r>
            <a:r>
              <a:rPr lang="fr-FR" sz="1400" dirty="0" smtClean="0"/>
              <a:t>/ </a:t>
            </a:r>
            <a:r>
              <a:rPr lang="fr-FR" sz="1400" dirty="0"/>
              <a:t>international </a:t>
            </a:r>
            <a:r>
              <a:rPr lang="fr-FR" sz="1400" dirty="0" smtClean="0"/>
              <a:t>recognition</a:t>
            </a:r>
            <a:endParaRPr lang="fr-F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21" y="2790489"/>
            <a:ext cx="1465756" cy="172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98" y="888521"/>
            <a:ext cx="1752687" cy="17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71" y="2770810"/>
            <a:ext cx="1638505" cy="17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57" y="891339"/>
            <a:ext cx="1664763" cy="17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8" y="888521"/>
            <a:ext cx="1727401" cy="16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" y="2766910"/>
            <a:ext cx="1528897" cy="171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42" y="891339"/>
            <a:ext cx="1572279" cy="16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10" y="2770810"/>
            <a:ext cx="1754797" cy="17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4621" y="4527038"/>
            <a:ext cx="165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En cours de reconnaissance</a:t>
            </a:r>
            <a:endParaRPr lang="fr-FR" sz="1000" b="1" i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639310" y="4480727"/>
            <a:ext cx="165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En cours de reconnaissance</a:t>
            </a:r>
            <a:endParaRPr lang="fr-FR" sz="1000" b="1" i="1" dirty="0"/>
          </a:p>
        </p:txBody>
      </p:sp>
    </p:spTree>
    <p:extLst>
      <p:ext uri="{BB962C8B-B14F-4D97-AF65-F5344CB8AC3E}">
        <p14:creationId xmlns:p14="http://schemas.microsoft.com/office/powerpoint/2010/main" val="25265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des secteurs économiques variés / </a:t>
            </a:r>
            <a:r>
              <a:rPr lang="en-US" sz="1200" dirty="0" smtClean="0"/>
              <a:t>a variety of economic fields</a:t>
            </a:r>
            <a:endParaRPr lang="en-US" sz="1200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118304737"/>
              </p:ext>
            </p:extLst>
          </p:nvPr>
        </p:nvGraphicFramePr>
        <p:xfrm>
          <a:off x="1276708" y="932271"/>
          <a:ext cx="6400801" cy="355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063704" y="3726293"/>
            <a:ext cx="560717" cy="261610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LAW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95997" y="2725744"/>
            <a:ext cx="1107059" cy="430887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SCIENCES &amp; TECHNOLOGIES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63019" y="3726293"/>
            <a:ext cx="730369" cy="261610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HEALTH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944" y="2691135"/>
            <a:ext cx="848263" cy="430887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FASHION &amp; DESIGN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08108" y="1142922"/>
            <a:ext cx="1217761" cy="461665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INTERNATIONAL RELATIONS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23801" y="1050588"/>
            <a:ext cx="1217761" cy="646331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TOURISM HOSPITALITY GASTRONOMY 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93619" y="864806"/>
            <a:ext cx="1217761" cy="338554"/>
          </a:xfrm>
          <a:prstGeom prst="rect">
            <a:avLst/>
          </a:prstGeom>
          <a:gradFill flip="none" rotWithShape="1">
            <a:gsLst>
              <a:gs pos="0">
                <a:srgbClr val="0C3C87">
                  <a:shade val="30000"/>
                  <a:satMod val="115000"/>
                </a:srgbClr>
              </a:gs>
              <a:gs pos="50000">
                <a:srgbClr val="0C3C87">
                  <a:shade val="67500"/>
                  <a:satMod val="115000"/>
                </a:srgbClr>
              </a:gs>
              <a:gs pos="100000">
                <a:srgbClr val="0C3C87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BUSINESS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3735238" y="2182483"/>
            <a:ext cx="1449236" cy="13888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833003" y="2346384"/>
            <a:ext cx="10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7 SECTEURS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5 NIVEAUX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202500" y="3020530"/>
            <a:ext cx="10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7 FIELDS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5 LEVELS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Diplôme de français des affaires / </a:t>
            </a:r>
            <a:r>
              <a:rPr lang="en-US" sz="1200" dirty="0" smtClean="0"/>
              <a:t>the business french diploma</a:t>
            </a:r>
            <a:endParaRPr lang="en-US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520241" y="1061960"/>
            <a:ext cx="2389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C3C87"/>
                </a:solidFill>
              </a:rPr>
              <a:t>Apprendre le français </a:t>
            </a:r>
            <a:r>
              <a:rPr lang="fr-FR" sz="1400" b="1" dirty="0" smtClean="0">
                <a:solidFill>
                  <a:srgbClr val="0C3C87"/>
                </a:solidFill>
              </a:rPr>
              <a:t>me permettra </a:t>
            </a:r>
            <a:r>
              <a:rPr lang="fr-FR" sz="1400" b="1" dirty="0">
                <a:solidFill>
                  <a:srgbClr val="0C3C87"/>
                </a:solidFill>
              </a:rPr>
              <a:t>: </a:t>
            </a:r>
            <a:endParaRPr lang="fr-FR" sz="1400" b="1" dirty="0" smtClean="0">
              <a:solidFill>
                <a:srgbClr val="0C3C8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compléter </a:t>
            </a:r>
            <a:r>
              <a:rPr lang="fr-FR" sz="1200" dirty="0">
                <a:solidFill>
                  <a:schemeClr val="tx2"/>
                </a:solidFill>
              </a:rPr>
              <a:t>un </a:t>
            </a:r>
            <a:r>
              <a:rPr lang="fr-FR" sz="1200" dirty="0" smtClean="0">
                <a:solidFill>
                  <a:schemeClr val="tx2"/>
                </a:solidFill>
              </a:rPr>
              <a:t>formulaire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rédiger </a:t>
            </a:r>
            <a:r>
              <a:rPr lang="fr-FR" sz="1200" dirty="0">
                <a:solidFill>
                  <a:schemeClr val="tx2"/>
                </a:solidFill>
              </a:rPr>
              <a:t>un </a:t>
            </a:r>
            <a:r>
              <a:rPr lang="fr-FR" sz="1200" dirty="0" smtClean="0">
                <a:solidFill>
                  <a:schemeClr val="tx2"/>
                </a:solidFill>
              </a:rPr>
              <a:t>compte-rendu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</a:t>
            </a:r>
            <a:r>
              <a:rPr lang="fr-FR" sz="1200" dirty="0">
                <a:solidFill>
                  <a:schemeClr val="tx2"/>
                </a:solidFill>
              </a:rPr>
              <a:t>n</a:t>
            </a:r>
            <a:r>
              <a:rPr lang="fr-FR" sz="1200" dirty="0" smtClean="0">
                <a:solidFill>
                  <a:schemeClr val="tx2"/>
                </a:solidFill>
              </a:rPr>
              <a:t>égocier </a:t>
            </a:r>
            <a:r>
              <a:rPr lang="fr-FR" sz="1200" dirty="0">
                <a:solidFill>
                  <a:schemeClr val="tx2"/>
                </a:solidFill>
              </a:rPr>
              <a:t>avec un </a:t>
            </a:r>
            <a:r>
              <a:rPr lang="fr-FR" sz="1200" dirty="0" smtClean="0">
                <a:solidFill>
                  <a:schemeClr val="tx2"/>
                </a:solidFill>
              </a:rPr>
              <a:t>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présenter </a:t>
            </a:r>
            <a:r>
              <a:rPr lang="fr-FR" sz="1200" dirty="0">
                <a:solidFill>
                  <a:schemeClr val="tx2"/>
                </a:solidFill>
              </a:rPr>
              <a:t>une activité…</a:t>
            </a:r>
          </a:p>
          <a:p>
            <a:endParaRPr lang="fr-FR" sz="1400" b="1" dirty="0">
              <a:solidFill>
                <a:srgbClr val="0C3C87"/>
              </a:solidFill>
            </a:endParaRPr>
          </a:p>
          <a:p>
            <a:r>
              <a:rPr lang="fr-FR" sz="1400" b="1" dirty="0">
                <a:solidFill>
                  <a:srgbClr val="0C3C87"/>
                </a:solidFill>
              </a:rPr>
              <a:t>Pour devenir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Assistant </a:t>
            </a:r>
            <a:r>
              <a:rPr lang="fr-FR" sz="1200" dirty="0" smtClean="0">
                <a:solidFill>
                  <a:schemeClr val="tx2"/>
                </a:solidFill>
              </a:rPr>
              <a:t>polyvalent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Chef </a:t>
            </a:r>
            <a:r>
              <a:rPr lang="fr-FR" sz="1200" dirty="0">
                <a:solidFill>
                  <a:schemeClr val="tx2"/>
                </a:solidFill>
              </a:rPr>
              <a:t>de produit </a:t>
            </a:r>
            <a:endParaRPr lang="fr-FR" sz="1200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Consultant…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42336" y="2200734"/>
            <a:ext cx="2053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C87"/>
                </a:solidFill>
              </a:rPr>
              <a:t>Learning French will enable me to: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Fill out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Negotiate with a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Present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rgbClr val="0C3C87"/>
                </a:solidFill>
              </a:rPr>
              <a:t>To become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 assistant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 product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 consultant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K:\DRIE\MARKETING&amp;COMMERCIAL\2_COMMUNICATION\6_DIGITAL\RESEAUX SOCIAUX\2. CAMPAGNES\Campagne #JeReveDe\Chef chantier 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7" y="1000974"/>
            <a:ext cx="3502016" cy="3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Diplôme de français des relations internationales / international relations</a:t>
            </a:r>
            <a:endParaRPr lang="en-US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265325" y="897668"/>
            <a:ext cx="24499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C3C87"/>
                </a:solidFill>
              </a:rPr>
              <a:t>Apprendre le français </a:t>
            </a:r>
            <a:r>
              <a:rPr lang="fr-FR" sz="1400" b="1" dirty="0" smtClean="0">
                <a:solidFill>
                  <a:srgbClr val="0C3C87"/>
                </a:solidFill>
              </a:rPr>
              <a:t>me permettra </a:t>
            </a:r>
            <a:r>
              <a:rPr lang="fr-FR" sz="1400" b="1" dirty="0">
                <a:solidFill>
                  <a:srgbClr val="0C3C87"/>
                </a:solidFill>
              </a:rPr>
              <a:t>: </a:t>
            </a:r>
            <a:endParaRPr lang="fr-FR" sz="1400" b="1" dirty="0" smtClean="0">
              <a:solidFill>
                <a:srgbClr val="0C3C8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D’organiser </a:t>
            </a:r>
            <a:r>
              <a:rPr lang="fr-FR" sz="1200" dirty="0">
                <a:solidFill>
                  <a:schemeClr val="tx2"/>
                </a:solidFill>
              </a:rPr>
              <a:t>un événement protocolaire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rédiger </a:t>
            </a:r>
            <a:r>
              <a:rPr lang="fr-FR" sz="1200" dirty="0">
                <a:solidFill>
                  <a:schemeClr val="tx2"/>
                </a:solidFill>
              </a:rPr>
              <a:t>une déclaration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D’argumenter </a:t>
            </a:r>
            <a:r>
              <a:rPr lang="fr-FR" sz="1200" dirty="0">
                <a:solidFill>
                  <a:schemeClr val="tx2"/>
                </a:solidFill>
              </a:rPr>
              <a:t>lors d’une négociation…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2"/>
              </a:solidFill>
            </a:endParaRPr>
          </a:p>
          <a:p>
            <a:r>
              <a:rPr lang="fr-FR" sz="1400" b="1" dirty="0">
                <a:solidFill>
                  <a:srgbClr val="0C3C87"/>
                </a:solidFill>
              </a:rPr>
              <a:t>Pour devenir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Diplomate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Fonctionnaire international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Analyste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Journaliste…</a:t>
            </a:r>
            <a:endParaRPr lang="fr-FR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92172" y="2184956"/>
            <a:ext cx="2346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C87"/>
                </a:solidFill>
              </a:rPr>
              <a:t>Learning French will enable me to: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Write formal declarations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Organize formal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Negotiate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400" b="1" dirty="0">
                <a:solidFill>
                  <a:srgbClr val="0C3C87"/>
                </a:solidFill>
              </a:rPr>
              <a:t>To become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 diplomat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An international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An 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 journalist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K:\DRIE\MARKETING&amp;COMMERCIAL\2_COMMUNICATION\6_DIGITAL\RESEAUX SOCIAUX\2. CAMPAGNES\Campagne #JeReveDe\Diplomate 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4" y="826888"/>
            <a:ext cx="3430747" cy="34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38714" y="4262448"/>
            <a:ext cx="42010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tx2"/>
                </a:solidFill>
              </a:rPr>
              <a:t>Reconnu par </a:t>
            </a:r>
            <a:r>
              <a:rPr lang="fr-FR" sz="1200" b="1" i="1" dirty="0">
                <a:solidFill>
                  <a:srgbClr val="2AA3DB"/>
                </a:solidFill>
              </a:rPr>
              <a:t>l’Organisation Internationale de la francophonie </a:t>
            </a:r>
            <a:r>
              <a:rPr lang="fr-FR" sz="1200" i="1" dirty="0">
                <a:solidFill>
                  <a:schemeClr val="tx2"/>
                </a:solidFill>
              </a:rPr>
              <a:t>– 84 Etats membres / </a:t>
            </a:r>
            <a:r>
              <a:rPr lang="en-US" sz="1200" i="1" dirty="0">
                <a:solidFill>
                  <a:schemeClr val="tx2"/>
                </a:solidFill>
              </a:rPr>
              <a:t>recognized by the</a:t>
            </a:r>
            <a:r>
              <a:rPr lang="en-US" sz="1200" b="1" i="1" dirty="0">
                <a:solidFill>
                  <a:schemeClr val="tx2"/>
                </a:solidFill>
              </a:rPr>
              <a:t> </a:t>
            </a:r>
            <a:r>
              <a:rPr lang="en-US" sz="1200" b="1" i="1" dirty="0">
                <a:solidFill>
                  <a:srgbClr val="2AA3DB"/>
                </a:solidFill>
              </a:rPr>
              <a:t>International Organization of La Francophonie</a:t>
            </a:r>
            <a:r>
              <a:rPr lang="en-US" sz="1200" i="1" dirty="0">
                <a:solidFill>
                  <a:schemeClr val="tx2"/>
                </a:solidFill>
              </a:rPr>
              <a:t> – 84 member states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Diplôme de français du tourisme/ </a:t>
            </a:r>
            <a:r>
              <a:rPr lang="en-US" sz="1200" dirty="0" smtClean="0"/>
              <a:t>tourism, hospitality and gastronomy</a:t>
            </a:r>
            <a:endParaRPr lang="en-US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4416724" y="1090030"/>
            <a:ext cx="238951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C3C87"/>
                </a:solidFill>
              </a:rPr>
              <a:t>Apprendre le français </a:t>
            </a:r>
            <a:r>
              <a:rPr lang="fr-FR" sz="1400" b="1" dirty="0" smtClean="0">
                <a:solidFill>
                  <a:srgbClr val="0C3C87"/>
                </a:solidFill>
              </a:rPr>
              <a:t>me permettra </a:t>
            </a:r>
            <a:r>
              <a:rPr lang="fr-FR" sz="1400" b="1" dirty="0">
                <a:solidFill>
                  <a:srgbClr val="0C3C87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D’accueillir </a:t>
            </a:r>
            <a:r>
              <a:rPr lang="fr-FR" sz="1200" dirty="0">
                <a:solidFill>
                  <a:schemeClr val="tx2"/>
                </a:solidFill>
              </a:rPr>
              <a:t>une clientèle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prendre </a:t>
            </a:r>
            <a:r>
              <a:rPr lang="fr-FR" sz="1200" dirty="0">
                <a:solidFill>
                  <a:schemeClr val="tx2"/>
                </a:solidFill>
              </a:rPr>
              <a:t>une commande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rédiger </a:t>
            </a:r>
            <a:r>
              <a:rPr lang="fr-FR" sz="1200" dirty="0">
                <a:solidFill>
                  <a:schemeClr val="tx2"/>
                </a:solidFill>
              </a:rPr>
              <a:t>un texte promotionnel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De réaliser </a:t>
            </a:r>
            <a:r>
              <a:rPr lang="fr-FR" sz="1200" dirty="0">
                <a:solidFill>
                  <a:schemeClr val="tx2"/>
                </a:solidFill>
              </a:rPr>
              <a:t>une visite guidée…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r>
              <a:rPr lang="fr-FR" sz="1400" b="1" dirty="0">
                <a:solidFill>
                  <a:srgbClr val="0C3C87"/>
                </a:solidFill>
              </a:rPr>
              <a:t>Pour devenir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Conseiller voyage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2"/>
                </a:solidFill>
              </a:rPr>
              <a:t>Guide touristique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Réceptionniste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2"/>
                </a:solidFill>
              </a:rPr>
              <a:t>Hôtesse…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83876" y="2039480"/>
            <a:ext cx="205308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C3C87"/>
                </a:solidFill>
              </a:rPr>
              <a:t>Learn French will enable me to: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Welcome customers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Take an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Write a promotional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Realize a guided tour…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sz="1400" b="1" dirty="0" smtClean="0">
                <a:solidFill>
                  <a:srgbClr val="0C3C87"/>
                </a:solidFill>
              </a:rPr>
              <a:t>To become: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Travel consultant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Tourist 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Receptionist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Hostess…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K:\DRIE\MARKETING&amp;COMMERCIAL\2_COMMUNICATION\6_DIGITAL\RESEAUX SOCIAUX\2. CAMPAGNES\Campagne #JeReveDe\Serveur F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" y="1109393"/>
            <a:ext cx="3307332" cy="33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Une </a:t>
            </a:r>
            <a:r>
              <a:rPr lang="fr-FR" sz="1200" dirty="0"/>
              <a:t>é</a:t>
            </a:r>
            <a:r>
              <a:rPr lang="fr-FR" sz="1200" dirty="0" smtClean="0"/>
              <a:t>valuation en situation </a:t>
            </a:r>
            <a:r>
              <a:rPr lang="fr-FR" sz="1200" dirty="0"/>
              <a:t>réelle / </a:t>
            </a:r>
            <a:r>
              <a:rPr lang="en-US" sz="1200" dirty="0" smtClean="0"/>
              <a:t>Real professional situations evaluation</a:t>
            </a:r>
            <a:endParaRPr lang="en-US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80" y="1142741"/>
            <a:ext cx="108000" cy="1583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98825" y="1052692"/>
            <a:ext cx="279168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fr-FR" b="1" dirty="0">
                <a:solidFill>
                  <a:srgbClr val="2AA3DB"/>
                </a:solidFill>
              </a:rPr>
              <a:t>AUTHENTICITE</a:t>
            </a:r>
          </a:p>
          <a:p>
            <a:pPr algn="just">
              <a:buClr>
                <a:srgbClr val="0070C0"/>
              </a:buClr>
            </a:pPr>
            <a:r>
              <a:rPr lang="fr-FR" sz="1400" dirty="0" smtClean="0">
                <a:solidFill>
                  <a:srgbClr val="1D2545"/>
                </a:solidFill>
              </a:rPr>
              <a:t>JE COMPRENDS POUR AGIR</a:t>
            </a:r>
          </a:p>
          <a:p>
            <a:pPr algn="just">
              <a:buClr>
                <a:srgbClr val="0070C0"/>
              </a:buClr>
            </a:pPr>
            <a:endParaRPr lang="fr-FR" sz="7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200" dirty="0" smtClean="0">
                <a:solidFill>
                  <a:srgbClr val="1D2545"/>
                </a:solidFill>
              </a:rPr>
              <a:t>Les </a:t>
            </a:r>
            <a:r>
              <a:rPr lang="fr-FR" sz="1200" dirty="0">
                <a:solidFill>
                  <a:srgbClr val="1D2545"/>
                </a:solidFill>
              </a:rPr>
              <a:t>Diplômes </a:t>
            </a:r>
            <a:r>
              <a:rPr lang="fr-FR" sz="1200" dirty="0" smtClean="0">
                <a:solidFill>
                  <a:srgbClr val="1D2545"/>
                </a:solidFill>
              </a:rPr>
              <a:t>sont conçus </a:t>
            </a:r>
            <a:r>
              <a:rPr lang="fr-FR" sz="1200" dirty="0">
                <a:solidFill>
                  <a:srgbClr val="1D2545"/>
                </a:solidFill>
              </a:rPr>
              <a:t>pour être le plus proche possible des </a:t>
            </a:r>
            <a:r>
              <a:rPr lang="fr-FR" sz="1200" b="1" dirty="0">
                <a:solidFill>
                  <a:srgbClr val="1D2545"/>
                </a:solidFill>
              </a:rPr>
              <a:t>situations réelles de la vie professionnelle</a:t>
            </a:r>
            <a:r>
              <a:rPr lang="fr-FR" sz="1200" dirty="0">
                <a:solidFill>
                  <a:srgbClr val="1D2545"/>
                </a:solidFill>
              </a:rPr>
              <a:t>, tant par l’authenticité du contenu des documents utilisés que par les tâches à réaliser. </a:t>
            </a:r>
            <a:r>
              <a:rPr lang="fr-FR" sz="1200" dirty="0" smtClean="0">
                <a:solidFill>
                  <a:srgbClr val="1D2545"/>
                </a:solidFill>
              </a:rPr>
              <a:t>La CCI Paris Île-de-France </a:t>
            </a:r>
            <a:r>
              <a:rPr lang="fr-FR" sz="1200" b="1" dirty="0" smtClean="0">
                <a:solidFill>
                  <a:srgbClr val="1D2545"/>
                </a:solidFill>
              </a:rPr>
              <a:t>s’appuie sur l’expertise de plus de 800 000 entreprises </a:t>
            </a:r>
            <a:r>
              <a:rPr lang="fr-FR" sz="1200" dirty="0" smtClean="0">
                <a:solidFill>
                  <a:srgbClr val="1D2545"/>
                </a:solidFill>
              </a:rPr>
              <a:t>qu’elle représente et qui constituent 25% du PIB national.</a:t>
            </a:r>
          </a:p>
          <a:p>
            <a:pPr algn="just">
              <a:buClr>
                <a:srgbClr val="0070C0"/>
              </a:buClr>
            </a:pPr>
            <a:endParaRPr lang="fr-FR" sz="12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200" dirty="0" smtClean="0">
                <a:solidFill>
                  <a:srgbClr val="1D2545"/>
                </a:solidFill>
              </a:rPr>
              <a:t>Les Diplômes </a:t>
            </a:r>
            <a:r>
              <a:rPr lang="fr-FR" sz="1200" dirty="0">
                <a:solidFill>
                  <a:srgbClr val="1D2545"/>
                </a:solidFill>
              </a:rPr>
              <a:t>de français professionnel </a:t>
            </a:r>
            <a:r>
              <a:rPr lang="fr-FR" sz="1200" dirty="0" smtClean="0">
                <a:solidFill>
                  <a:srgbClr val="1D2545"/>
                </a:solidFill>
              </a:rPr>
              <a:t>sont </a:t>
            </a:r>
            <a:r>
              <a:rPr lang="fr-FR" sz="1200" dirty="0">
                <a:solidFill>
                  <a:srgbClr val="1D2545"/>
                </a:solidFill>
              </a:rPr>
              <a:t>le fruit du dialogue et de la consultation entre nos </a:t>
            </a:r>
            <a:r>
              <a:rPr lang="fr-FR" sz="1200" b="1" dirty="0">
                <a:solidFill>
                  <a:srgbClr val="1D2545"/>
                </a:solidFill>
              </a:rPr>
              <a:t>experts pédagogiques </a:t>
            </a:r>
            <a:r>
              <a:rPr lang="fr-FR" sz="1200" dirty="0">
                <a:solidFill>
                  <a:srgbClr val="1D2545"/>
                </a:solidFill>
              </a:rPr>
              <a:t>et des </a:t>
            </a:r>
            <a:r>
              <a:rPr lang="fr-FR" sz="1200" b="1" dirty="0">
                <a:solidFill>
                  <a:srgbClr val="1D2545"/>
                </a:solidFill>
              </a:rPr>
              <a:t>experts du monde </a:t>
            </a:r>
            <a:r>
              <a:rPr lang="fr-FR" sz="1200" b="1" dirty="0" smtClean="0">
                <a:solidFill>
                  <a:srgbClr val="1D2545"/>
                </a:solidFill>
              </a:rPr>
              <a:t>professionnel. </a:t>
            </a:r>
            <a:endParaRPr lang="fr-FR" sz="1600" dirty="0" smtClean="0">
              <a:solidFill>
                <a:srgbClr val="1D254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94088" y="1052692"/>
            <a:ext cx="300259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fr-FR" b="1" dirty="0" smtClean="0">
                <a:solidFill>
                  <a:srgbClr val="2AA3DB"/>
                </a:solidFill>
              </a:rPr>
              <a:t>AUTHENTICITY</a:t>
            </a:r>
            <a:endParaRPr lang="fr-FR" sz="800" dirty="0" smtClean="0">
              <a:solidFill>
                <a:srgbClr val="0C3C87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fr-FR" sz="1400" dirty="0" smtClean="0">
                <a:solidFill>
                  <a:srgbClr val="1D2545"/>
                </a:solidFill>
              </a:rPr>
              <a:t>« I UNDERSTAND TO ACT »</a:t>
            </a:r>
          </a:p>
          <a:p>
            <a:pPr algn="just">
              <a:buClr>
                <a:srgbClr val="0070C0"/>
              </a:buClr>
            </a:pPr>
            <a:endParaRPr lang="fr-FR" sz="7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en-US" sz="1200" dirty="0" smtClean="0">
                <a:solidFill>
                  <a:srgbClr val="1D2545"/>
                </a:solidFill>
              </a:rPr>
              <a:t>Business French Diplomas are designed to be as close as possible to </a:t>
            </a:r>
            <a:r>
              <a:rPr lang="en-US" sz="1200" b="1" dirty="0" smtClean="0">
                <a:solidFill>
                  <a:srgbClr val="1D2545"/>
                </a:solidFill>
              </a:rPr>
              <a:t>real life and professional situations</a:t>
            </a:r>
            <a:r>
              <a:rPr lang="en-US" sz="1200" dirty="0" smtClean="0">
                <a:solidFill>
                  <a:srgbClr val="1D2545"/>
                </a:solidFill>
              </a:rPr>
              <a:t>. We use original professional documents, scenarios and mini company case studies to prove the candidate’s ability to perform in business communication tasks. For that, the CCI Paris Île-de-France </a:t>
            </a:r>
            <a:r>
              <a:rPr lang="en-US" sz="1200" b="1" dirty="0" smtClean="0">
                <a:solidFill>
                  <a:srgbClr val="1D2545"/>
                </a:solidFill>
              </a:rPr>
              <a:t>relies upon 800 000 companies which represent 25% of the national GDP.</a:t>
            </a:r>
          </a:p>
          <a:p>
            <a:pPr algn="just">
              <a:buClr>
                <a:srgbClr val="0070C0"/>
              </a:buClr>
            </a:pPr>
            <a:endParaRPr lang="en-US" sz="1200" dirty="0" smtClean="0">
              <a:solidFill>
                <a:srgbClr val="1D2545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en-US" sz="1200" dirty="0" smtClean="0">
                <a:solidFill>
                  <a:srgbClr val="1D2545"/>
                </a:solidFill>
              </a:rPr>
              <a:t>Business French Diplomas are the outcome of a fruitful dialogue between our </a:t>
            </a:r>
            <a:r>
              <a:rPr lang="en-US" sz="1200" b="1" dirty="0" smtClean="0">
                <a:solidFill>
                  <a:srgbClr val="1D2545"/>
                </a:solidFill>
              </a:rPr>
              <a:t>pedagogical experts </a:t>
            </a:r>
            <a:r>
              <a:rPr lang="en-US" sz="1200" dirty="0" smtClean="0">
                <a:solidFill>
                  <a:srgbClr val="1D2545"/>
                </a:solidFill>
              </a:rPr>
              <a:t>and</a:t>
            </a:r>
            <a:r>
              <a:rPr lang="en-US" sz="1200" b="1" dirty="0" smtClean="0">
                <a:solidFill>
                  <a:srgbClr val="1D2545"/>
                </a:solidFill>
              </a:rPr>
              <a:t> professional experts.</a:t>
            </a:r>
            <a:endParaRPr lang="en-US" sz="1600" dirty="0" smtClean="0">
              <a:solidFill>
                <a:srgbClr val="1D2545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088" y="1147209"/>
            <a:ext cx="108000" cy="1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altLang="ja-JP" dirty="0"/>
              <a:t>Business </a:t>
            </a:r>
            <a:r>
              <a:rPr lang="en-US" altLang="ja-JP" dirty="0" smtClean="0"/>
              <a:t>French Diploma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Des Épreuves adaptées à votre niveau / a test </a:t>
            </a:r>
            <a:r>
              <a:rPr lang="en-US" sz="1200" dirty="0" smtClean="0"/>
              <a:t>adapted to your level</a:t>
            </a:r>
            <a:endParaRPr lang="en-US" sz="1200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4746639" y="1125920"/>
            <a:ext cx="3413949" cy="2862322"/>
          </a:xfrm>
        </p:spPr>
        <p:txBody>
          <a:bodyPr/>
          <a:lstStyle/>
          <a:p>
            <a:r>
              <a:rPr lang="en-US" sz="1800" dirty="0" smtClean="0">
                <a:solidFill>
                  <a:srgbClr val="2AA3DB"/>
                </a:solidFill>
              </a:rPr>
              <a:t>2 TYPES OF TESTING</a:t>
            </a:r>
            <a:endParaRPr lang="en-US" sz="1800" dirty="0">
              <a:solidFill>
                <a:srgbClr val="2AA3DB"/>
              </a:solidFill>
            </a:endParaRPr>
          </a:p>
          <a:p>
            <a:endParaRPr lang="en-US" sz="1800" b="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D2545"/>
                </a:solidFill>
              </a:rPr>
              <a:t>Understanding and processing information </a:t>
            </a:r>
            <a:r>
              <a:rPr lang="en-US" sz="1400" b="0" i="1" dirty="0">
                <a:solidFill>
                  <a:srgbClr val="1D2545"/>
                </a:solidFill>
              </a:rPr>
              <a:t>(between 45 min to 2 hrs, according to the level)</a:t>
            </a:r>
          </a:p>
          <a:p>
            <a:pPr marL="285750" indent="-285750">
              <a:buFontTx/>
              <a:buChar char="-"/>
            </a:pPr>
            <a:r>
              <a:rPr lang="en-US" sz="1400" b="0" dirty="0">
                <a:solidFill>
                  <a:srgbClr val="1D2545"/>
                </a:solidFill>
              </a:rPr>
              <a:t>Processing written information</a:t>
            </a:r>
          </a:p>
          <a:p>
            <a:pPr marL="285750" indent="-285750">
              <a:buFontTx/>
              <a:buChar char="-"/>
            </a:pPr>
            <a:r>
              <a:rPr lang="en-US" sz="1400" b="0" dirty="0">
                <a:solidFill>
                  <a:srgbClr val="1D2545"/>
                </a:solidFill>
              </a:rPr>
              <a:t>Processing oral information</a:t>
            </a:r>
          </a:p>
          <a:p>
            <a:pPr marL="285750" indent="-285750">
              <a:buFontTx/>
              <a:buChar char="-"/>
            </a:pPr>
            <a:r>
              <a:rPr lang="en-US" sz="1400" b="0" dirty="0">
                <a:solidFill>
                  <a:srgbClr val="1D2545"/>
                </a:solidFill>
              </a:rPr>
              <a:t>Interacting by writing </a:t>
            </a:r>
          </a:p>
          <a:p>
            <a:endParaRPr lang="en-US" sz="1800" b="0" dirty="0">
              <a:solidFill>
                <a:srgbClr val="1D25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1D2545"/>
                </a:solidFill>
              </a:rPr>
              <a:t>Interacting orally </a:t>
            </a:r>
            <a:r>
              <a:rPr lang="en-US" sz="1400" b="0" i="1" dirty="0">
                <a:solidFill>
                  <a:srgbClr val="1D2545"/>
                </a:solidFill>
              </a:rPr>
              <a:t>(between 5 to 15 minutes, according to the level, plus preparation time)</a:t>
            </a:r>
          </a:p>
          <a:p>
            <a:pPr marL="285750" indent="-285750">
              <a:buFontTx/>
              <a:buChar char="-"/>
            </a:pPr>
            <a:r>
              <a:rPr lang="en-US" sz="1400" b="0" dirty="0">
                <a:solidFill>
                  <a:srgbClr val="1D2545"/>
                </a:solidFill>
              </a:rPr>
              <a:t>2 case study activities  </a:t>
            </a:r>
            <a:r>
              <a:rPr lang="en-US" sz="1400" b="0" dirty="0" smtClean="0">
                <a:solidFill>
                  <a:srgbClr val="1D2545"/>
                </a:solidFill>
              </a:rPr>
              <a:t>  </a:t>
            </a:r>
            <a:endParaRPr lang="en-US" sz="1400" b="0" dirty="0">
              <a:solidFill>
                <a:srgbClr val="1D2545"/>
              </a:solidFill>
            </a:endParaRP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974786" y="1125920"/>
            <a:ext cx="3105509" cy="30469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fr-FR" sz="1800" dirty="0" smtClean="0">
                <a:solidFill>
                  <a:srgbClr val="2AA3DB"/>
                </a:solidFill>
              </a:rPr>
              <a:t>DEUX TYPES D’EPREUVE</a:t>
            </a:r>
          </a:p>
          <a:p>
            <a:endParaRPr lang="fr-FR" sz="1800" dirty="0" smtClean="0">
              <a:solidFill>
                <a:srgbClr val="2AA3D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D2545"/>
                </a:solidFill>
              </a:rPr>
              <a:t>Comprendre et traiter l’information </a:t>
            </a:r>
            <a:r>
              <a:rPr lang="fr-FR" sz="1400" b="0" i="1" dirty="0" smtClean="0">
                <a:solidFill>
                  <a:srgbClr val="1D2545"/>
                </a:solidFill>
              </a:rPr>
              <a:t>(entre 45 min et 2h selon le niveau)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Traiter l’information écrite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Traiter l’information orale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Interagir à l’écrit</a:t>
            </a:r>
          </a:p>
          <a:p>
            <a:endParaRPr lang="fr-FR" sz="1400" b="0" dirty="0" smtClean="0">
              <a:solidFill>
                <a:srgbClr val="1D25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1D2545"/>
                </a:solidFill>
              </a:rPr>
              <a:t>Interagir à l’oral </a:t>
            </a:r>
            <a:r>
              <a:rPr lang="fr-FR" sz="1400" b="0" i="1" dirty="0" smtClean="0">
                <a:solidFill>
                  <a:srgbClr val="1D2545"/>
                </a:solidFill>
              </a:rPr>
              <a:t>(entre 5 et 15 min selon le niveau avec un temps de préparation)</a:t>
            </a:r>
          </a:p>
          <a:p>
            <a:pPr marL="285750" indent="-285750">
              <a:buFontTx/>
              <a:buChar char="-"/>
            </a:pPr>
            <a:r>
              <a:rPr lang="fr-FR" sz="1400" b="0" dirty="0" smtClean="0">
                <a:solidFill>
                  <a:srgbClr val="1D2545"/>
                </a:solidFill>
              </a:rPr>
              <a:t>Deux activités de mise en situation</a:t>
            </a:r>
          </a:p>
          <a:p>
            <a:endParaRPr lang="fr-FR" sz="1400" b="0" dirty="0">
              <a:solidFill>
                <a:srgbClr val="0C3C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La démarche </a:t>
            </a:r>
            <a:r>
              <a:rPr lang="fr-FR" sz="1200" dirty="0"/>
              <a:t>actionnelle / </a:t>
            </a:r>
            <a:r>
              <a:rPr lang="fr-FR" sz="1200" dirty="0" smtClean="0"/>
              <a:t>I </a:t>
            </a:r>
            <a:r>
              <a:rPr lang="en-US" sz="1200" dirty="0" smtClean="0"/>
              <a:t>understand to act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8" y="1275481"/>
            <a:ext cx="4220424" cy="193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r="-7053"/>
          <a:stretch>
            <a:fillRect/>
          </a:stretch>
        </p:blipFill>
        <p:spPr bwMode="auto">
          <a:xfrm>
            <a:off x="588896" y="3103156"/>
            <a:ext cx="2232248" cy="11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51">
            <a:off x="2785689" y="2986670"/>
            <a:ext cx="1840796" cy="14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22" y="1727867"/>
            <a:ext cx="3287882" cy="27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7561" y="880645"/>
            <a:ext cx="380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1D2545"/>
                </a:solidFill>
              </a:rPr>
              <a:t>Extrait du test – Diplôme  Affaires A1</a:t>
            </a:r>
            <a:endParaRPr lang="fr-FR" sz="1600" dirty="0">
              <a:solidFill>
                <a:srgbClr val="1D254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76005" y="882146"/>
            <a:ext cx="380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D2545"/>
                </a:solidFill>
              </a:rPr>
              <a:t>Test excerpt – Business Diploma A1</a:t>
            </a:r>
            <a:endParaRPr lang="en-US" sz="1600" dirty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La démarche </a:t>
            </a:r>
            <a:r>
              <a:rPr lang="fr-FR" sz="1200" dirty="0"/>
              <a:t>actionnelle / </a:t>
            </a:r>
            <a:r>
              <a:rPr lang="fr-FR" sz="1200" dirty="0" smtClean="0"/>
              <a:t>I </a:t>
            </a:r>
            <a:r>
              <a:rPr lang="en-US" sz="1200" dirty="0" smtClean="0"/>
              <a:t>understand to act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0525" y="913326"/>
            <a:ext cx="416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1D2545"/>
                </a:solidFill>
              </a:rPr>
              <a:t>Extrait du test – Diplôme  Relations internationales B1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45477" y="912252"/>
            <a:ext cx="380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D2545"/>
                </a:solidFill>
              </a:rPr>
              <a:t>Test excerpt </a:t>
            </a:r>
            <a:r>
              <a:rPr lang="fr-FR" sz="1400" dirty="0" smtClean="0">
                <a:solidFill>
                  <a:srgbClr val="1D2545"/>
                </a:solidFill>
              </a:rPr>
              <a:t>– International relations B1</a:t>
            </a:r>
            <a:endParaRPr lang="fr-FR" sz="1400" dirty="0">
              <a:solidFill>
                <a:srgbClr val="1D254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8" y="1287612"/>
            <a:ext cx="3946142" cy="30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3" y="1449496"/>
            <a:ext cx="4269390" cy="3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3" y="1924162"/>
            <a:ext cx="3053443" cy="19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07" y="2832536"/>
            <a:ext cx="1487518" cy="17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en-US" altLang="ja-JP" dirty="0" smtClean="0"/>
              <a:t>Business French Diploma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55157" y="462306"/>
            <a:ext cx="7772400" cy="184375"/>
          </a:xfrm>
        </p:spPr>
        <p:txBody>
          <a:bodyPr/>
          <a:lstStyle/>
          <a:p>
            <a:r>
              <a:rPr lang="fr-FR" sz="1200" dirty="0" smtClean="0"/>
              <a:t>100</a:t>
            </a:r>
            <a:r>
              <a:rPr lang="fr-FR" sz="1200" dirty="0"/>
              <a:t>% </a:t>
            </a:r>
            <a:r>
              <a:rPr lang="fr-FR" sz="1200" dirty="0" smtClean="0"/>
              <a:t>électronique / </a:t>
            </a:r>
            <a:r>
              <a:rPr lang="en-US" sz="1200" dirty="0" smtClean="0"/>
              <a:t>100% electronic</a:t>
            </a:r>
            <a:endParaRPr lang="en-US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4" y="964821"/>
            <a:ext cx="4994323" cy="352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5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 français des affaires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Faire du français une force /</a:t>
            </a:r>
            <a:r>
              <a:rPr lang="en-US" dirty="0"/>
              <a:t> benefit FROM the French Language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830620"/>
            <a:ext cx="9144000" cy="2308324"/>
          </a:xfrm>
          <a:prstGeom prst="rect">
            <a:avLst/>
          </a:prstGeom>
          <a:solidFill>
            <a:srgbClr val="1721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Pour tout professionnel ou futur professionnel, maîtriser plusieurs langues est un atout.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Le français apporte une forte valeur ajoutée à votre CV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et répond aux besoins des entreprises dans le monde.</a:t>
            </a: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The ability to communicate in multiple languages is an important professional advantage.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The French language adds great value to a resume and caters to the needs of companies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throughout the world.</a:t>
            </a: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960296" y="1035001"/>
            <a:ext cx="4761781" cy="562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172143"/>
                </a:solidFill>
              </a:rPr>
              <a:t>NOTRE CONVICTION </a:t>
            </a:r>
            <a:r>
              <a:rPr lang="fr-FR" sz="2000" dirty="0">
                <a:solidFill>
                  <a:srgbClr val="172143"/>
                </a:solidFill>
              </a:rPr>
              <a:t>/ OUR </a:t>
            </a:r>
            <a:r>
              <a:rPr lang="fr-FR" sz="2000" dirty="0">
                <a:solidFill>
                  <a:srgbClr val="1D2545"/>
                </a:solidFill>
              </a:rPr>
              <a:t>BELIEF</a:t>
            </a:r>
            <a:endParaRPr lang="fr-FR" sz="2000" dirty="0">
              <a:solidFill>
                <a:srgbClr val="172143"/>
              </a:solidFill>
            </a:endParaRPr>
          </a:p>
        </p:txBody>
      </p:sp>
      <p:pic>
        <p:nvPicPr>
          <p:cNvPr id="1026" name="Picture 2" descr="C:\Users\MMARKARIAN\Pictures\cq5dam.web.1200.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1465"/>
            <a:ext cx="1960296" cy="10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NOS outils de PREPARATION / </a:t>
            </a:r>
            <a:r>
              <a:rPr lang="en-US" sz="1200" dirty="0"/>
              <a:t>available Tools and </a:t>
            </a:r>
            <a:r>
              <a:rPr lang="en-US" sz="1200" dirty="0" smtClean="0"/>
              <a:t>resources</a:t>
            </a:r>
            <a:endParaRPr lang="en-US" sz="1200" dirty="0"/>
          </a:p>
        </p:txBody>
      </p:sp>
      <p:pic>
        <p:nvPicPr>
          <p:cNvPr id="8" name="Picture 2" descr="\\administratif.sir\dfs$\Users\CCIR\JLECOMTE\Profil\Desktop\app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81" y="1104989"/>
            <a:ext cx="1708485" cy="11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4167" t="51842" r="70417" b="38158"/>
          <a:stretch/>
        </p:blipFill>
        <p:spPr>
          <a:xfrm>
            <a:off x="4819555" y="2212956"/>
            <a:ext cx="1595711" cy="39238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0" y="1258562"/>
            <a:ext cx="1577661" cy="1225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01911" y="2763805"/>
            <a:ext cx="1820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Sur notre site internet: </a:t>
            </a:r>
            <a:r>
              <a:rPr lang="fr-FR" sz="1400" b="1" dirty="0" smtClean="0">
                <a:solidFill>
                  <a:srgbClr val="1D2545"/>
                </a:solidFill>
              </a:rPr>
              <a:t>tutoriels </a:t>
            </a:r>
            <a:r>
              <a:rPr lang="fr-FR" sz="1400" dirty="0" smtClean="0">
                <a:solidFill>
                  <a:srgbClr val="1D2545"/>
                </a:solidFill>
              </a:rPr>
              <a:t>et</a:t>
            </a:r>
            <a:r>
              <a:rPr lang="fr-FR" sz="1400" b="1" dirty="0" smtClean="0">
                <a:solidFill>
                  <a:srgbClr val="1D2545"/>
                </a:solidFill>
              </a:rPr>
              <a:t> exemples d’épreuves</a:t>
            </a: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On our website:</a:t>
            </a:r>
          </a:p>
          <a:p>
            <a:pPr algn="ctr"/>
            <a:r>
              <a:rPr lang="en-US" sz="1400" b="1" dirty="0">
                <a:solidFill>
                  <a:srgbClr val="2AA3DB"/>
                </a:solidFill>
              </a:rPr>
              <a:t>tutorials </a:t>
            </a:r>
            <a:r>
              <a:rPr lang="en-US" sz="1400" dirty="0">
                <a:solidFill>
                  <a:srgbClr val="2AA3DB"/>
                </a:solidFill>
              </a:rPr>
              <a:t>and</a:t>
            </a:r>
            <a:r>
              <a:rPr lang="en-US" sz="1400" b="1" dirty="0">
                <a:solidFill>
                  <a:srgbClr val="2AA3DB"/>
                </a:solidFill>
              </a:rPr>
              <a:t> practice </a:t>
            </a:r>
            <a:r>
              <a:rPr lang="en-US" sz="1400" b="1" dirty="0" smtClean="0">
                <a:solidFill>
                  <a:srgbClr val="2AA3DB"/>
                </a:solidFill>
              </a:rPr>
              <a:t>tests</a:t>
            </a:r>
            <a:endParaRPr lang="fr-FR" sz="1400" dirty="0">
              <a:solidFill>
                <a:srgbClr val="2AA3DB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20114" y="3262145"/>
            <a:ext cx="20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Our </a:t>
            </a:r>
            <a:r>
              <a:rPr lang="en-US" sz="1400" b="1" dirty="0" smtClean="0">
                <a:solidFill>
                  <a:srgbClr val="2AA3DB"/>
                </a:solidFill>
              </a:rPr>
              <a:t>mobile </a:t>
            </a:r>
            <a:r>
              <a:rPr lang="en-US" sz="1400" b="1" dirty="0">
                <a:solidFill>
                  <a:srgbClr val="2AA3DB"/>
                </a:solidFill>
              </a:rPr>
              <a:t>application </a:t>
            </a:r>
            <a:r>
              <a:rPr lang="en-US" sz="1400" dirty="0">
                <a:solidFill>
                  <a:srgbClr val="2AA3DB"/>
                </a:solidFill>
              </a:rPr>
              <a:t>Français </a:t>
            </a:r>
            <a:r>
              <a:rPr lang="en-US" sz="1400" dirty="0" smtClean="0">
                <a:solidFill>
                  <a:srgbClr val="2AA3DB"/>
                </a:solidFill>
              </a:rPr>
              <a:t>3.0</a:t>
            </a:r>
            <a:endParaRPr lang="en-US" sz="1400" dirty="0">
              <a:solidFill>
                <a:srgbClr val="2AA3DB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01062" y="3595022"/>
            <a:ext cx="26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A3DB"/>
                </a:solidFill>
              </a:rPr>
              <a:t>Interviews, reports and other video excerpts with our </a:t>
            </a:r>
            <a:r>
              <a:rPr lang="en-US" sz="1400" b="1" dirty="0">
                <a:solidFill>
                  <a:srgbClr val="2AA3DB"/>
                </a:solidFill>
              </a:rPr>
              <a:t>partners</a:t>
            </a:r>
            <a:endParaRPr lang="en-US" sz="1400" dirty="0">
              <a:solidFill>
                <a:srgbClr val="2AA3DB"/>
              </a:solidFill>
            </a:endParaRPr>
          </a:p>
          <a:p>
            <a:pPr algn="ctr"/>
            <a:r>
              <a:rPr lang="en-US" sz="1400" dirty="0">
                <a:solidFill>
                  <a:srgbClr val="2AA3DB"/>
                </a:solidFill>
              </a:rPr>
              <a:t>about the Business French Diploma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14077" y="2710990"/>
            <a:ext cx="180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Notre</a:t>
            </a:r>
            <a:r>
              <a:rPr lang="fr-FR" sz="1400" b="1" dirty="0" smtClean="0">
                <a:solidFill>
                  <a:srgbClr val="1D2545"/>
                </a:solidFill>
              </a:rPr>
              <a:t> application </a:t>
            </a:r>
            <a:r>
              <a:rPr lang="fr-FR" sz="1400" b="1" dirty="0">
                <a:solidFill>
                  <a:srgbClr val="1D2545"/>
                </a:solidFill>
              </a:rPr>
              <a:t>mobile </a:t>
            </a:r>
            <a:r>
              <a:rPr lang="fr-FR" sz="1400" dirty="0">
                <a:solidFill>
                  <a:srgbClr val="1D2545"/>
                </a:solidFill>
              </a:rPr>
              <a:t>Français 3.0</a:t>
            </a:r>
          </a:p>
        </p:txBody>
      </p: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91" y="1279112"/>
            <a:ext cx="1546960" cy="106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520746" y="3000535"/>
            <a:ext cx="246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1D2545"/>
                </a:solidFill>
              </a:rPr>
              <a:t>U</a:t>
            </a:r>
            <a:r>
              <a:rPr lang="fr-FR" sz="1400" dirty="0" smtClean="0">
                <a:solidFill>
                  <a:srgbClr val="1D2545"/>
                </a:solidFill>
              </a:rPr>
              <a:t>ne </a:t>
            </a:r>
            <a:r>
              <a:rPr lang="fr-FR" sz="1400" b="1" dirty="0" smtClean="0">
                <a:solidFill>
                  <a:srgbClr val="1D2545"/>
                </a:solidFill>
              </a:rPr>
              <a:t>préparation en e-learning</a:t>
            </a:r>
          </a:p>
          <a:p>
            <a:pPr algn="ctr"/>
            <a:r>
              <a:rPr lang="fr-FR" sz="1400" dirty="0" smtClean="0">
                <a:solidFill>
                  <a:srgbClr val="2AA3DB"/>
                </a:solidFill>
              </a:rPr>
              <a:t>An </a:t>
            </a:r>
            <a:r>
              <a:rPr lang="fr-FR" sz="1400" b="1" dirty="0" smtClean="0">
                <a:solidFill>
                  <a:srgbClr val="2AA3DB"/>
                </a:solidFill>
              </a:rPr>
              <a:t>e-learning training </a:t>
            </a:r>
            <a:endParaRPr lang="fr-FR" sz="1400" b="1" dirty="0">
              <a:solidFill>
                <a:srgbClr val="2AA3DB"/>
              </a:solidFill>
            </a:endParaRPr>
          </a:p>
        </p:txBody>
      </p:sp>
      <p:pic>
        <p:nvPicPr>
          <p:cNvPr id="1026" name="Picture 2" descr="Résultat de recherche d'images pour &quot;tv5 mond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5" y="1222425"/>
            <a:ext cx="1457186" cy="2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ci-paris-idf.fr/sites/default/files/formations/Images/Standards/tef-prepmyfuture-413x29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30" y="1240223"/>
            <a:ext cx="1386314" cy="99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prepmyfutur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00" y="2533054"/>
            <a:ext cx="1896774" cy="3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453448" y="2354204"/>
            <a:ext cx="1908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Des interviews, reportages et autres extraits vidéos adaptés aux objectifs des DFP avec nos </a:t>
            </a:r>
            <a:r>
              <a:rPr lang="fr-FR" sz="1400" b="1" dirty="0" smtClean="0">
                <a:solidFill>
                  <a:srgbClr val="1D2545"/>
                </a:solidFill>
              </a:rPr>
              <a:t>partenaires</a:t>
            </a:r>
            <a:endParaRPr lang="fr-FR" sz="1400" b="1" dirty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Ressources des formateurs / ressources for </a:t>
            </a:r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371937" y="2706136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Activités d’entrainement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Training activities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71937" y="993184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Fiche pédagogiques clef en main sur NumériFOS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Lesson plan ready to use with NumériFOS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1937" y="3266636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Biographies indicatives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Indicative biographies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71937" y="3898685"/>
            <a:ext cx="441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Publications scientifiques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ctr"/>
            <a:r>
              <a:rPr lang="en-US" sz="1400" dirty="0" smtClean="0">
                <a:solidFill>
                  <a:srgbClr val="2AA3DB"/>
                </a:solidFill>
              </a:rPr>
              <a:t>Scientific publications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71937" y="1609958"/>
            <a:ext cx="4411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Formation gratuite sur l’évaluation de </a:t>
            </a:r>
            <a:r>
              <a:rPr lang="fr-FR" sz="1400" dirty="0">
                <a:solidFill>
                  <a:srgbClr val="1D2545"/>
                </a:solidFill>
              </a:rPr>
              <a:t>l’épreuve </a:t>
            </a:r>
            <a:endParaRPr lang="fr-FR" sz="1400" dirty="0" smtClean="0">
              <a:solidFill>
                <a:srgbClr val="1D2545"/>
              </a:solidFill>
            </a:endParaRPr>
          </a:p>
          <a:p>
            <a:pPr algn="ctr"/>
            <a:r>
              <a:rPr lang="fr-FR" sz="1400" dirty="0" smtClean="0">
                <a:solidFill>
                  <a:srgbClr val="1D2545"/>
                </a:solidFill>
              </a:rPr>
              <a:t>«</a:t>
            </a:r>
            <a:r>
              <a:rPr lang="fr-FR" sz="1400" dirty="0">
                <a:solidFill>
                  <a:srgbClr val="1D2545"/>
                </a:solidFill>
              </a:rPr>
              <a:t> Interagir à l’oral </a:t>
            </a:r>
            <a:r>
              <a:rPr lang="fr-FR" sz="1400" dirty="0" smtClean="0">
                <a:solidFill>
                  <a:srgbClr val="1D2545"/>
                </a:solidFill>
              </a:rPr>
              <a:t>» 10h </a:t>
            </a:r>
            <a:r>
              <a:rPr lang="fr-FR" sz="1400" dirty="0">
                <a:solidFill>
                  <a:srgbClr val="1D2545"/>
                </a:solidFill>
              </a:rPr>
              <a:t>– en ligne</a:t>
            </a:r>
          </a:p>
          <a:p>
            <a:pPr algn="ctr"/>
            <a:r>
              <a:rPr lang="fr-FR" sz="1400" dirty="0" smtClean="0">
                <a:solidFill>
                  <a:srgbClr val="25B2E4"/>
                </a:solidFill>
              </a:rPr>
              <a:t>Free training on the good practice to properly assess </a:t>
            </a:r>
          </a:p>
          <a:p>
            <a:pPr algn="ctr"/>
            <a:r>
              <a:rPr lang="fr-FR" sz="1400" dirty="0" smtClean="0">
                <a:solidFill>
                  <a:srgbClr val="25B2E4"/>
                </a:solidFill>
              </a:rPr>
              <a:t>«</a:t>
            </a:r>
            <a:r>
              <a:rPr lang="fr-FR" sz="1400" dirty="0">
                <a:solidFill>
                  <a:srgbClr val="25B2E4"/>
                </a:solidFill>
              </a:rPr>
              <a:t> Interact orally </a:t>
            </a:r>
            <a:r>
              <a:rPr lang="fr-FR" sz="1400" dirty="0" smtClean="0">
                <a:solidFill>
                  <a:srgbClr val="25B2E4"/>
                </a:solidFill>
              </a:rPr>
              <a:t>» 10h </a:t>
            </a:r>
            <a:r>
              <a:rPr lang="fr-FR" sz="1400" dirty="0">
                <a:solidFill>
                  <a:srgbClr val="25B2E4"/>
                </a:solidFill>
              </a:rPr>
              <a:t>- online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" y="995743"/>
            <a:ext cx="2066027" cy="34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29" y="993184"/>
            <a:ext cx="2039263" cy="35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6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62044" y="1098815"/>
            <a:ext cx="3657600" cy="512448"/>
          </a:xfrm>
        </p:spPr>
        <p:txBody>
          <a:bodyPr/>
          <a:lstStyle/>
          <a:p>
            <a:r>
              <a:rPr lang="fr-FR" sz="2400" dirty="0" smtClean="0"/>
              <a:t>FORMATIONS / </a:t>
            </a:r>
            <a:r>
              <a:rPr lang="fr-FR" sz="2400" dirty="0" smtClean="0">
                <a:solidFill>
                  <a:srgbClr val="25B2E4"/>
                </a:solidFill>
              </a:rPr>
              <a:t>TRAININGS</a:t>
            </a:r>
            <a:r>
              <a:rPr lang="fr-FR" sz="2400" i="1" dirty="0" smtClean="0">
                <a:solidFill>
                  <a:srgbClr val="25B2E4"/>
                </a:solidFill>
              </a:rPr>
              <a:t> </a:t>
            </a:r>
            <a:r>
              <a:rPr lang="fr-FR" dirty="0" smtClean="0"/>
              <a:t>						</a:t>
            </a:r>
            <a:endParaRPr lang="fr-FR" i="1" dirty="0">
              <a:solidFill>
                <a:srgbClr val="25B2E4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Nos formations / </a:t>
            </a:r>
            <a:r>
              <a:rPr lang="en-US" dirty="0" smtClean="0"/>
              <a:t>our</a:t>
            </a:r>
            <a:r>
              <a:rPr lang="fr-FR" dirty="0" smtClean="0"/>
              <a:t> trainings</a:t>
            </a:r>
            <a:endParaRPr lang="fr-FR" dirty="0"/>
          </a:p>
        </p:txBody>
      </p:sp>
      <p:pic>
        <p:nvPicPr>
          <p:cNvPr id="1026" name="Picture 2" descr="RÃ©sultat de recherche d'images pour &quot;iFOS French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0" y="1795929"/>
            <a:ext cx="1279213" cy="6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726298" y="1795929"/>
            <a:ext cx="293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D2545"/>
                </a:solidFill>
              </a:rPr>
              <a:t>Comment élaborer un </a:t>
            </a:r>
            <a:r>
              <a:rPr lang="fr-FR" sz="1200" dirty="0">
                <a:solidFill>
                  <a:srgbClr val="1D2545"/>
                </a:solidFill>
              </a:rPr>
              <a:t>cours de français </a:t>
            </a:r>
            <a:r>
              <a:rPr lang="fr-FR" sz="1200" dirty="0" smtClean="0">
                <a:solidFill>
                  <a:srgbClr val="1D2545"/>
                </a:solidFill>
              </a:rPr>
              <a:t>professionnel ?</a:t>
            </a:r>
          </a:p>
          <a:p>
            <a:r>
              <a:rPr lang="fr-FR" sz="1200" dirty="0" smtClean="0">
                <a:solidFill>
                  <a:srgbClr val="1D2545"/>
                </a:solidFill>
              </a:rPr>
              <a:t>3 volets – 90h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How to design a course of business French ?</a:t>
            </a:r>
          </a:p>
          <a:p>
            <a:r>
              <a:rPr lang="fr-FR" sz="1200" dirty="0" smtClean="0">
                <a:solidFill>
                  <a:srgbClr val="25B2E4"/>
                </a:solidFill>
              </a:rPr>
              <a:t>3 sections – 90h</a:t>
            </a:r>
            <a:endParaRPr lang="fr-FR" sz="1200" dirty="0">
              <a:solidFill>
                <a:srgbClr val="25B2E4"/>
              </a:solidFill>
            </a:endParaRPr>
          </a:p>
        </p:txBody>
      </p:sp>
      <p:pic>
        <p:nvPicPr>
          <p:cNvPr id="1028" name="Picture 4" descr="RÃ©sultat de recherche d'images pour &quot;DFP diplÃ´me de franÃ§ais pro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48" y="1771034"/>
            <a:ext cx="1011506" cy="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108518" y="1611263"/>
            <a:ext cx="292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D2545"/>
                </a:solidFill>
              </a:rPr>
              <a:t>Comment préparer aux Diplômes de français professionnel ?</a:t>
            </a:r>
          </a:p>
          <a:p>
            <a:r>
              <a:rPr lang="fr-FR" sz="1200" dirty="0" smtClean="0">
                <a:solidFill>
                  <a:srgbClr val="1D2545"/>
                </a:solidFill>
              </a:rPr>
              <a:t>3 à 5 jours – à Paris ou chez vous</a:t>
            </a:r>
          </a:p>
          <a:p>
            <a:r>
              <a:rPr lang="en-US" sz="1200" dirty="0" smtClean="0">
                <a:solidFill>
                  <a:srgbClr val="25B2E4"/>
                </a:solidFill>
              </a:rPr>
              <a:t>How to prepare for the Business French Diploma?</a:t>
            </a:r>
          </a:p>
          <a:p>
            <a:r>
              <a:rPr lang="en-US" sz="1200" dirty="0" smtClean="0">
                <a:solidFill>
                  <a:srgbClr val="25B2E4"/>
                </a:solidFill>
              </a:rPr>
              <a:t>3 to 5 days – in Paris or near you</a:t>
            </a:r>
            <a:endParaRPr lang="en-US" sz="1200" dirty="0">
              <a:solidFill>
                <a:srgbClr val="25B2E4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18007" y="3198233"/>
            <a:ext cx="266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1D2545"/>
                </a:solidFill>
              </a:rPr>
              <a:t>Créer des programmes sur-mesure </a:t>
            </a:r>
            <a:r>
              <a:rPr lang="fr-FR" sz="1200" dirty="0" smtClean="0">
                <a:solidFill>
                  <a:srgbClr val="1D2545"/>
                </a:solidFill>
              </a:rPr>
              <a:t>pour les entreprises et les institutions éducatives</a:t>
            </a:r>
            <a:endParaRPr lang="fr-FR" sz="1200" dirty="0">
              <a:solidFill>
                <a:srgbClr val="1D2545"/>
              </a:solidFill>
            </a:endParaRPr>
          </a:p>
          <a:p>
            <a:r>
              <a:rPr lang="en-US" sz="1200" dirty="0" smtClean="0">
                <a:solidFill>
                  <a:srgbClr val="25B2E4"/>
                </a:solidFill>
              </a:rPr>
              <a:t>Design tailor-made programs for companies and educative institutions</a:t>
            </a:r>
          </a:p>
        </p:txBody>
      </p:sp>
      <p:sp>
        <p:nvSpPr>
          <p:cNvPr id="9" name="AutoShape 7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108518" y="3163726"/>
            <a:ext cx="266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D2545"/>
                </a:solidFill>
              </a:rPr>
              <a:t>Les clés du développement commercial du français professionnel</a:t>
            </a:r>
          </a:p>
          <a:p>
            <a:r>
              <a:rPr lang="fr-FR" sz="1200" dirty="0" smtClean="0">
                <a:solidFill>
                  <a:srgbClr val="1D2545"/>
                </a:solidFill>
              </a:rPr>
              <a:t>4 modules – 2 jours / module</a:t>
            </a:r>
          </a:p>
          <a:p>
            <a:r>
              <a:rPr lang="en-US" sz="1200" dirty="0" smtClean="0">
                <a:solidFill>
                  <a:srgbClr val="25B2E4"/>
                </a:solidFill>
              </a:rPr>
              <a:t>Key to develop your business French activity</a:t>
            </a:r>
          </a:p>
          <a:p>
            <a:r>
              <a:rPr lang="en-US" sz="1200" dirty="0" smtClean="0">
                <a:solidFill>
                  <a:srgbClr val="25B2E4"/>
                </a:solidFill>
              </a:rPr>
              <a:t>4 units – 2 days / unit</a:t>
            </a:r>
            <a:endParaRPr lang="en-US" sz="1200" dirty="0">
              <a:solidFill>
                <a:srgbClr val="25B2E4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102087" y="1699404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02087" y="3234457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726297" y="1781644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718007" y="3163726"/>
            <a:ext cx="0" cy="1044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K:\DRIE\MARKETING&amp;COMMERCIAL\2_COMMUNICATION\5_OUTILS DE COM\8_IMAGES\IMAGES HD\Regormark-Fotolia_798974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5" y="3159959"/>
            <a:ext cx="1278708" cy="9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DRIE\MARKETING&amp;COMMERCIAL\2_COMMUNICATION\5_OUTILS DE COM\8_IMAGES\IMAGES HD\WavebreakmediaMicro-Fotolia 155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4" y="3372254"/>
            <a:ext cx="1228660" cy="78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7505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Chambre de Commerce et d'Industrie de Région Paris Île-de-France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 smtClean="0"/>
              <a:t>Le Français DES AFFAIRES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/>
              <a:t>Quelques chiffres probants / </a:t>
            </a:r>
            <a:r>
              <a:rPr lang="en-US" sz="1200" dirty="0" smtClean="0"/>
              <a:t>Compelling data</a:t>
            </a:r>
            <a:endParaRPr lang="en-US" sz="120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199735" y="3723836"/>
            <a:ext cx="7471391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2545"/>
                </a:solidFill>
                <a:effectLst/>
                <a:uLnTx/>
                <a:uFillTx/>
                <a:latin typeface="Calibri"/>
              </a:rPr>
              <a:t>Centres de passation à travers les 5 continents</a:t>
            </a:r>
          </a:p>
          <a:p>
            <a:pPr lvl="0">
              <a:defRPr/>
            </a:pPr>
            <a:r>
              <a:rPr lang="en-US" sz="1600" b="0" dirty="0" smtClean="0">
                <a:solidFill>
                  <a:srgbClr val="1D2545"/>
                </a:solidFill>
              </a:rPr>
              <a:t>Certified </a:t>
            </a:r>
            <a:r>
              <a:rPr lang="en-US" sz="1600" b="0" dirty="0">
                <a:solidFill>
                  <a:srgbClr val="1D2545"/>
                </a:solidFill>
              </a:rPr>
              <a:t>centers all around the world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545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39479" y="1121431"/>
            <a:ext cx="11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6</a:t>
            </a:r>
            <a:r>
              <a:rPr lang="fr-FR" sz="2800" dirty="0">
                <a:solidFill>
                  <a:srgbClr val="00B0F0"/>
                </a:solidFill>
              </a:rPr>
              <a:t> </a:t>
            </a:r>
            <a:r>
              <a:rPr lang="fr-FR" sz="2800" b="1" dirty="0">
                <a:solidFill>
                  <a:srgbClr val="00B0F0"/>
                </a:solidFill>
              </a:rPr>
              <a:t>000</a:t>
            </a:r>
            <a:r>
              <a:rPr lang="fr-FR" sz="2800" b="1" dirty="0">
                <a:solidFill>
                  <a:srgbClr val="1F497D"/>
                </a:solidFill>
              </a:rPr>
              <a:t> 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199735" y="1121431"/>
            <a:ext cx="63317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Bef>
                <a:spcPct val="20000"/>
              </a:spcBef>
              <a:defRPr/>
            </a:pPr>
            <a:r>
              <a:rPr lang="fr-FR" b="1" dirty="0">
                <a:solidFill>
                  <a:srgbClr val="1D2545"/>
                </a:solidFill>
              </a:rPr>
              <a:t>D</a:t>
            </a:r>
            <a:r>
              <a:rPr lang="fr-FR" b="1" dirty="0" smtClean="0">
                <a:solidFill>
                  <a:srgbClr val="1D2545"/>
                </a:solidFill>
              </a:rPr>
              <a:t>iplômes </a:t>
            </a:r>
            <a:r>
              <a:rPr lang="fr-FR" b="1" dirty="0">
                <a:solidFill>
                  <a:srgbClr val="1D2545"/>
                </a:solidFill>
              </a:rPr>
              <a:t>de français professionnel délivrés chaque </a:t>
            </a:r>
            <a:r>
              <a:rPr lang="fr-FR" b="1" dirty="0" smtClean="0">
                <a:solidFill>
                  <a:srgbClr val="1D2545"/>
                </a:solidFill>
              </a:rPr>
              <a:t>année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1D2545"/>
                </a:solidFill>
              </a:rPr>
              <a:t>Business French Diplomas rewarded each years</a:t>
            </a:r>
            <a:endParaRPr lang="en-US" sz="1600" b="1" dirty="0">
              <a:solidFill>
                <a:srgbClr val="1D254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8518" y="1947223"/>
            <a:ext cx="123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40 000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99735" y="1885668"/>
            <a:ext cx="5917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D2545"/>
                </a:solidFill>
              </a:rPr>
              <a:t>Tests </a:t>
            </a:r>
            <a:r>
              <a:rPr lang="fr-FR" b="1" dirty="0">
                <a:solidFill>
                  <a:srgbClr val="1D2545"/>
                </a:solidFill>
              </a:rPr>
              <a:t>par an qui facilitent la mobilité </a:t>
            </a:r>
            <a:r>
              <a:rPr lang="fr-FR" b="1" dirty="0" smtClean="0">
                <a:solidFill>
                  <a:srgbClr val="1D2545"/>
                </a:solidFill>
              </a:rPr>
              <a:t>internationale</a:t>
            </a:r>
          </a:p>
          <a:p>
            <a:r>
              <a:rPr lang="en-US" sz="1600" dirty="0" smtClean="0">
                <a:solidFill>
                  <a:srgbClr val="1D2545"/>
                </a:solidFill>
              </a:rPr>
              <a:t>Tests per year to facilitate international mobility</a:t>
            </a:r>
            <a:endParaRPr lang="en-US" sz="1600" dirty="0">
              <a:solidFill>
                <a:srgbClr val="1D2545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86926" y="2906219"/>
            <a:ext cx="113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1 500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25614" y="2727708"/>
            <a:ext cx="659829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1D2545"/>
                </a:solidFill>
              </a:rPr>
              <a:t>Formateurs </a:t>
            </a:r>
            <a:r>
              <a:rPr lang="fr-FR" b="1" dirty="0">
                <a:solidFill>
                  <a:srgbClr val="1D2545"/>
                </a:solidFill>
              </a:rPr>
              <a:t>formés chaque année à l’enseignement du français </a:t>
            </a:r>
            <a:r>
              <a:rPr lang="fr-FR" b="1" dirty="0" smtClean="0">
                <a:solidFill>
                  <a:srgbClr val="1D2545"/>
                </a:solidFill>
              </a:rPr>
              <a:t>professionnel </a:t>
            </a:r>
          </a:p>
          <a:p>
            <a:pPr lvl="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1D2545"/>
                </a:solidFill>
              </a:rPr>
              <a:t>Trainers </a:t>
            </a:r>
            <a:r>
              <a:rPr lang="en-US" sz="1600" dirty="0">
                <a:solidFill>
                  <a:srgbClr val="1D2545"/>
                </a:solidFill>
              </a:rPr>
              <a:t>trained each year </a:t>
            </a:r>
            <a:r>
              <a:rPr lang="en-US" sz="1600" dirty="0" smtClean="0">
                <a:solidFill>
                  <a:srgbClr val="1D2545"/>
                </a:solidFill>
              </a:rPr>
              <a:t>to teach business </a:t>
            </a:r>
            <a:r>
              <a:rPr lang="fr-FR" sz="1600" dirty="0" smtClean="0">
                <a:solidFill>
                  <a:srgbClr val="1D2545"/>
                </a:solidFill>
              </a:rPr>
              <a:t>French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8656" y="3723836"/>
            <a:ext cx="87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4607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175" y="4682728"/>
            <a:ext cx="1692000" cy="24209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73834" y="1764340"/>
            <a:ext cx="6384341" cy="86177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sz="2400" dirty="0" smtClean="0"/>
              <a:t>TOUT SAVOIR SUR LES DIPLOMES DE FRANCAIS PROFESSIONNEL :</a:t>
            </a:r>
            <a:endParaRPr lang="fr-FR" sz="24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874C-18A2-45E6-B367-6B103E1ACBA9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d‘industrie de région Paris Île-de-France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36377" y="3505943"/>
            <a:ext cx="4238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spc="110" dirty="0" smtClean="0">
                <a:solidFill>
                  <a:schemeClr val="bg1"/>
                </a:solidFill>
              </a:rPr>
              <a:t>www.lefrancaisdesaffaires.fr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</a:rPr>
              <a:t>francais@cci-paris-idf.fr</a:t>
            </a:r>
            <a:endParaRPr lang="fr-FR" sz="2400" b="1" spc="110" dirty="0" smtClean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2" y="1899149"/>
            <a:ext cx="612000" cy="61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626" y="4537494"/>
            <a:ext cx="9152625" cy="60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K:\DRIE\_COMMUN_DRIE\NOS OUTILS DE COMMUNICATION\Logo CCIR\CCI Quadri PARIS I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61" y="4704942"/>
            <a:ext cx="1891027" cy="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:\DRIE\_COMMUN_DRIE\NOS OUTILS DE COMMUNICATION\NOUVEAU logo Le Fr des Affaires\logo-francais-affaires-fin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" y="4488078"/>
            <a:ext cx="2482659" cy="6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65902" y="2638631"/>
            <a:ext cx="510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LEARN</a:t>
            </a:r>
            <a:r>
              <a:rPr lang="fr-FR" sz="2400" dirty="0">
                <a:solidFill>
                  <a:schemeClr val="bg1"/>
                </a:solidFill>
              </a:rPr>
              <a:t> MORE ABOUT BUSINESS FRENCH DIPLOMAS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74589" y="3614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0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 français à travers le monde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La francophonie en </a:t>
            </a:r>
            <a:r>
              <a:rPr lang="fr-FR" dirty="0"/>
              <a:t>essor / </a:t>
            </a:r>
            <a:r>
              <a:rPr lang="fr-FR" dirty="0" smtClean="0"/>
              <a:t>THE</a:t>
            </a:r>
            <a:r>
              <a:rPr lang="en-US" dirty="0" smtClean="0"/>
              <a:t> rise </a:t>
            </a:r>
            <a:r>
              <a:rPr lang="fr-FR" dirty="0" smtClean="0"/>
              <a:t>of the </a:t>
            </a:r>
            <a:r>
              <a:rPr lang="fr-FR" dirty="0"/>
              <a:t>FRENCH SPEAKING </a:t>
            </a:r>
            <a:r>
              <a:rPr lang="fr-FR" dirty="0" smtClean="0"/>
              <a:t>WORLD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26671" y="1539264"/>
            <a:ext cx="39025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1D2545"/>
                </a:solidFill>
              </a:rPr>
              <a:t>millions de francophones dans le monde</a:t>
            </a:r>
          </a:p>
          <a:p>
            <a:pPr algn="just"/>
            <a:r>
              <a:rPr lang="en-US" sz="1400" dirty="0">
                <a:solidFill>
                  <a:srgbClr val="1D2545"/>
                </a:solidFill>
              </a:rPr>
              <a:t>million French speakers in the world</a:t>
            </a:r>
          </a:p>
          <a:p>
            <a:pPr algn="just"/>
            <a:endParaRPr lang="fr-FR" sz="1600" b="1" dirty="0">
              <a:solidFill>
                <a:srgbClr val="1D2545"/>
              </a:solidFill>
            </a:endParaRPr>
          </a:p>
          <a:p>
            <a:pPr algn="just"/>
            <a:r>
              <a:rPr lang="fr-FR" sz="1400" dirty="0" smtClean="0">
                <a:solidFill>
                  <a:srgbClr val="1D2545"/>
                </a:solidFill>
              </a:rPr>
              <a:t>millions </a:t>
            </a:r>
            <a:r>
              <a:rPr lang="fr-FR" sz="1400" dirty="0">
                <a:solidFill>
                  <a:srgbClr val="1D2545"/>
                </a:solidFill>
              </a:rPr>
              <a:t>d’apprenants en français à travers le globe</a:t>
            </a:r>
          </a:p>
          <a:p>
            <a:pPr algn="just"/>
            <a:r>
              <a:rPr lang="en-US" sz="1400" dirty="0">
                <a:solidFill>
                  <a:srgbClr val="2AA3DB"/>
                </a:solidFill>
              </a:rPr>
              <a:t>million students of French across the globe</a:t>
            </a:r>
          </a:p>
          <a:p>
            <a:pPr algn="just"/>
            <a:endParaRPr lang="fr-FR" sz="1600" b="1" dirty="0">
              <a:solidFill>
                <a:srgbClr val="2AA3DB"/>
              </a:solidFill>
            </a:endParaRPr>
          </a:p>
          <a:p>
            <a:pPr algn="just"/>
            <a:r>
              <a:rPr lang="fr-FR" sz="1400" dirty="0">
                <a:solidFill>
                  <a:srgbClr val="1D2545"/>
                </a:solidFill>
              </a:rPr>
              <a:t>langue étrangère apprise après l’anglais</a:t>
            </a:r>
          </a:p>
          <a:p>
            <a:pPr algn="just"/>
            <a:r>
              <a:rPr lang="en-US" sz="1400" dirty="0">
                <a:solidFill>
                  <a:srgbClr val="2AA3DB"/>
                </a:solidFill>
              </a:rPr>
              <a:t>most studied language in the world after English</a:t>
            </a:r>
            <a:endParaRPr lang="fr-FR" sz="1400" dirty="0">
              <a:solidFill>
                <a:srgbClr val="2AA3DB"/>
              </a:solidFill>
            </a:endParaRPr>
          </a:p>
          <a:p>
            <a:pPr algn="just"/>
            <a:endParaRPr lang="fr-FR" sz="1400" dirty="0">
              <a:solidFill>
                <a:srgbClr val="1D2545"/>
              </a:solidFill>
            </a:endParaRPr>
          </a:p>
          <a:p>
            <a:r>
              <a:rPr lang="fr-FR" sz="1400" dirty="0">
                <a:solidFill>
                  <a:srgbClr val="1D2545"/>
                </a:solidFill>
              </a:rPr>
              <a:t>Etats et Gouvernements favorisent le développement de l’usage du français </a:t>
            </a:r>
          </a:p>
          <a:p>
            <a:pPr algn="just"/>
            <a:r>
              <a:rPr lang="en-US" sz="1400" dirty="0">
                <a:solidFill>
                  <a:srgbClr val="2AA3DB"/>
                </a:solidFill>
              </a:rPr>
              <a:t>states and governments promote the use of French</a:t>
            </a:r>
            <a:endParaRPr lang="fr-FR" sz="1400" b="1" dirty="0">
              <a:solidFill>
                <a:srgbClr val="2AA3DB"/>
              </a:solidFill>
            </a:endParaRPr>
          </a:p>
          <a:p>
            <a:pPr algn="just"/>
            <a:endParaRPr lang="fr-FR" sz="1400" b="1" dirty="0">
              <a:solidFill>
                <a:srgbClr val="1D2545"/>
              </a:solidFill>
            </a:endParaRPr>
          </a:p>
        </p:txBody>
      </p:sp>
      <p:pic>
        <p:nvPicPr>
          <p:cNvPr id="19" name="Picture 2" descr="C:\Users\MMARKARIAN\Pictures\locuteurs_quotidi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37" y="1001033"/>
            <a:ext cx="3650513" cy="33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09930" y="1461854"/>
            <a:ext cx="105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1D2545"/>
                </a:solidFill>
              </a:rPr>
              <a:t>274</a:t>
            </a:r>
            <a:endParaRPr lang="fr-FR" sz="3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54834" y="2117037"/>
            <a:ext cx="96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1D2545"/>
                </a:solidFill>
              </a:rPr>
              <a:t>125</a:t>
            </a:r>
            <a:endParaRPr lang="fr-FR" sz="2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16376" y="3509566"/>
            <a:ext cx="71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1D2545"/>
                </a:solidFill>
              </a:rPr>
              <a:t>84</a:t>
            </a:r>
            <a:endParaRPr lang="fr-FR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16376" y="2863235"/>
            <a:ext cx="106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1D2545"/>
                </a:solidFill>
              </a:rPr>
              <a:t>2</a:t>
            </a:r>
            <a:r>
              <a:rPr lang="fr-FR" sz="3600" b="1" baseline="30000" dirty="0" smtClean="0">
                <a:solidFill>
                  <a:srgbClr val="1D2545"/>
                </a:solidFill>
              </a:rPr>
              <a:t>nd</a:t>
            </a:r>
            <a:r>
              <a:rPr lang="fr-FR" sz="3600" b="1" dirty="0" smtClean="0">
                <a:solidFill>
                  <a:srgbClr val="1D2545"/>
                </a:solidFill>
              </a:rPr>
              <a:t> 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2051" y="868833"/>
            <a:ext cx="4927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Le Français des Affaires au service de la Francophonie</a:t>
            </a:r>
          </a:p>
          <a:p>
            <a:r>
              <a:rPr lang="en-US" sz="1400" dirty="0" smtClean="0"/>
              <a:t>French For Business at the service of the French-speaking world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38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 smtClean="0"/>
              <a:t>Le français à travers le monde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 smtClean="0"/>
              <a:t>LE Français comme langue d’avenir /</a:t>
            </a:r>
            <a:r>
              <a:rPr lang="en-US" dirty="0"/>
              <a:t> </a:t>
            </a:r>
            <a:r>
              <a:rPr lang="en-US" dirty="0" smtClean="0"/>
              <a:t>fRench as A language of opportunitY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66733" y="1575959"/>
            <a:ext cx="4251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3</a:t>
            </a:r>
            <a:r>
              <a:rPr lang="fr-FR" sz="1400" b="1" baseline="30000" dirty="0" smtClean="0">
                <a:solidFill>
                  <a:srgbClr val="1D2545"/>
                </a:solidFill>
              </a:rPr>
              <a:t>ème</a:t>
            </a:r>
            <a:r>
              <a:rPr lang="fr-FR" sz="1400" b="1" dirty="0" smtClean="0">
                <a:solidFill>
                  <a:srgbClr val="1D2545"/>
                </a:solidFill>
              </a:rPr>
              <a:t> langue des </a:t>
            </a:r>
            <a:r>
              <a:rPr lang="fr-FR" sz="1400" b="1" dirty="0" smtClean="0">
                <a:solidFill>
                  <a:srgbClr val="1D2545"/>
                </a:solidFill>
              </a:rPr>
              <a:t>affaires</a:t>
            </a:r>
          </a:p>
          <a:p>
            <a:pPr algn="just"/>
            <a:r>
              <a:rPr lang="fr-FR" sz="2400" b="1" dirty="0">
                <a:solidFill>
                  <a:srgbClr val="1D2545"/>
                </a:solidFill>
              </a:rPr>
              <a:t>2</a:t>
            </a:r>
            <a:r>
              <a:rPr lang="fr-FR" sz="1400" b="1" baseline="30000" dirty="0">
                <a:solidFill>
                  <a:srgbClr val="1D2545"/>
                </a:solidFill>
              </a:rPr>
              <a:t>ème</a:t>
            </a:r>
            <a:r>
              <a:rPr lang="fr-FR" sz="1400" b="1" dirty="0">
                <a:solidFill>
                  <a:srgbClr val="1D2545"/>
                </a:solidFill>
              </a:rPr>
              <a:t> vecteur de pénétration des </a:t>
            </a:r>
          </a:p>
          <a:p>
            <a:pPr algn="just"/>
            <a:r>
              <a:rPr lang="fr-FR" sz="1400" b="1" dirty="0">
                <a:solidFill>
                  <a:srgbClr val="1D2545"/>
                </a:solidFill>
              </a:rPr>
              <a:t>marchés après  </a:t>
            </a:r>
            <a:r>
              <a:rPr lang="fr-FR" sz="1400" b="1" dirty="0" smtClean="0">
                <a:solidFill>
                  <a:srgbClr val="1D2545"/>
                </a:solidFill>
              </a:rPr>
              <a:t>l’anglais</a:t>
            </a:r>
            <a:endParaRPr lang="fr-FR" sz="1400" b="1" dirty="0" smtClean="0">
              <a:solidFill>
                <a:srgbClr val="1D2545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4</a:t>
            </a:r>
            <a:r>
              <a:rPr lang="fr-FR" sz="1400" b="1" baseline="30000" dirty="0" smtClean="0">
                <a:solidFill>
                  <a:srgbClr val="1D2545"/>
                </a:solidFill>
              </a:rPr>
              <a:t>ème</a:t>
            </a:r>
            <a:r>
              <a:rPr lang="fr-FR" sz="1400" b="1" dirty="0" smtClean="0">
                <a:solidFill>
                  <a:srgbClr val="1D2545"/>
                </a:solidFill>
              </a:rPr>
              <a:t> langue d’internet</a:t>
            </a:r>
          </a:p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5</a:t>
            </a:r>
            <a:r>
              <a:rPr lang="fr-FR" sz="1400" b="1" baseline="30000" dirty="0" smtClean="0">
                <a:solidFill>
                  <a:srgbClr val="1D2545"/>
                </a:solidFill>
              </a:rPr>
              <a:t>ème</a:t>
            </a:r>
            <a:r>
              <a:rPr lang="fr-FR" sz="1400" b="1" dirty="0" smtClean="0">
                <a:solidFill>
                  <a:srgbClr val="1D2545"/>
                </a:solidFill>
              </a:rPr>
              <a:t> langue la plus parlée</a:t>
            </a:r>
          </a:p>
          <a:p>
            <a:pPr algn="just"/>
            <a:r>
              <a:rPr lang="fr-FR" sz="2400" b="1" dirty="0">
                <a:solidFill>
                  <a:srgbClr val="1D2545"/>
                </a:solidFill>
              </a:rPr>
              <a:t>60%</a:t>
            </a:r>
            <a:r>
              <a:rPr lang="fr-FR" sz="1400" b="1" dirty="0">
                <a:solidFill>
                  <a:srgbClr val="1D2545"/>
                </a:solidFill>
              </a:rPr>
              <a:t> des francophones ont moins de 30 </a:t>
            </a:r>
            <a:r>
              <a:rPr lang="fr-FR" sz="1400" b="1" dirty="0" smtClean="0">
                <a:solidFill>
                  <a:srgbClr val="1D2545"/>
                </a:solidFill>
              </a:rPr>
              <a:t>ans</a:t>
            </a:r>
          </a:p>
          <a:p>
            <a:pPr algn="just"/>
            <a:r>
              <a:rPr lang="fr-FR" sz="2400" b="1" dirty="0">
                <a:solidFill>
                  <a:srgbClr val="1D2545"/>
                </a:solidFill>
              </a:rPr>
              <a:t>1</a:t>
            </a:r>
            <a:r>
              <a:rPr lang="fr-FR" sz="1400" b="1" dirty="0">
                <a:solidFill>
                  <a:srgbClr val="1D2545"/>
                </a:solidFill>
              </a:rPr>
              <a:t> personne sur </a:t>
            </a:r>
            <a:r>
              <a:rPr lang="fr-FR" sz="2400" b="1" dirty="0">
                <a:solidFill>
                  <a:srgbClr val="1D2545"/>
                </a:solidFill>
              </a:rPr>
              <a:t>13</a:t>
            </a:r>
            <a:r>
              <a:rPr lang="fr-FR" sz="1400" b="1" dirty="0">
                <a:solidFill>
                  <a:srgbClr val="1D2545"/>
                </a:solidFill>
              </a:rPr>
              <a:t> parlera français en </a:t>
            </a:r>
            <a:r>
              <a:rPr lang="fr-FR" sz="1400" b="1" dirty="0" smtClean="0">
                <a:solidFill>
                  <a:srgbClr val="1D2545"/>
                </a:solidFill>
              </a:rPr>
              <a:t>2050</a:t>
            </a:r>
          </a:p>
          <a:p>
            <a:pPr algn="just"/>
            <a:r>
              <a:rPr lang="fr-FR" sz="2400" b="1" dirty="0" smtClean="0">
                <a:solidFill>
                  <a:srgbClr val="1D2545"/>
                </a:solidFill>
              </a:rPr>
              <a:t>85%</a:t>
            </a:r>
            <a:r>
              <a:rPr lang="fr-FR" sz="1400" b="1" dirty="0" smtClean="0">
                <a:solidFill>
                  <a:srgbClr val="1D2545"/>
                </a:solidFill>
              </a:rPr>
              <a:t> des </a:t>
            </a:r>
            <a:r>
              <a:rPr lang="fr-FR" sz="1400" b="1" dirty="0">
                <a:solidFill>
                  <a:srgbClr val="1D2545"/>
                </a:solidFill>
              </a:rPr>
              <a:t>francophones </a:t>
            </a:r>
            <a:r>
              <a:rPr lang="fr-FR" sz="1400" b="1" dirty="0" smtClean="0">
                <a:solidFill>
                  <a:srgbClr val="1D2545"/>
                </a:solidFill>
              </a:rPr>
              <a:t>seront </a:t>
            </a:r>
            <a:r>
              <a:rPr lang="fr-FR" sz="1400" b="1" dirty="0">
                <a:solidFill>
                  <a:srgbClr val="1D2545"/>
                </a:solidFill>
              </a:rPr>
              <a:t>en Afrique en </a:t>
            </a:r>
            <a:r>
              <a:rPr lang="fr-FR" sz="1400" b="1" dirty="0" smtClean="0">
                <a:solidFill>
                  <a:srgbClr val="1D2545"/>
                </a:solidFill>
              </a:rPr>
              <a:t>2050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0460" y="2003261"/>
            <a:ext cx="48135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AA3DB"/>
                </a:solidFill>
              </a:rPr>
              <a:t>3</a:t>
            </a:r>
            <a:r>
              <a:rPr lang="en-US" sz="1400" b="1" dirty="0">
                <a:solidFill>
                  <a:srgbClr val="2AA3DB"/>
                </a:solidFill>
              </a:rPr>
              <a:t>rd most used language for </a:t>
            </a:r>
            <a:r>
              <a:rPr lang="en-US" sz="1400" b="1" dirty="0" smtClean="0">
                <a:solidFill>
                  <a:srgbClr val="2AA3DB"/>
                </a:solidFill>
              </a:rPr>
              <a:t>business</a:t>
            </a:r>
          </a:p>
          <a:p>
            <a:pPr algn="r"/>
            <a:r>
              <a:rPr lang="en-US" sz="2400" b="1" dirty="0">
                <a:solidFill>
                  <a:srgbClr val="2AA3DB"/>
                </a:solidFill>
              </a:rPr>
              <a:t>2</a:t>
            </a:r>
            <a:r>
              <a:rPr lang="en-US" sz="1400" b="1" baseline="30000" dirty="0">
                <a:solidFill>
                  <a:srgbClr val="2AA3DB"/>
                </a:solidFill>
              </a:rPr>
              <a:t>nd</a:t>
            </a:r>
            <a:r>
              <a:rPr lang="en-US" sz="1400" b="1" dirty="0">
                <a:solidFill>
                  <a:srgbClr val="2AA3DB"/>
                </a:solidFill>
              </a:rPr>
              <a:t> vector of market penetration after English </a:t>
            </a:r>
            <a:endParaRPr lang="en-US" sz="1400" b="1" dirty="0">
              <a:solidFill>
                <a:srgbClr val="2AA3DB"/>
              </a:solidFill>
            </a:endParaRPr>
          </a:p>
          <a:p>
            <a:pPr algn="r"/>
            <a:r>
              <a:rPr lang="en-US" sz="2400" b="1" dirty="0">
                <a:solidFill>
                  <a:srgbClr val="2AA3DB"/>
                </a:solidFill>
              </a:rPr>
              <a:t>4</a:t>
            </a:r>
            <a:r>
              <a:rPr lang="en-US" sz="1400" b="1" dirty="0">
                <a:solidFill>
                  <a:srgbClr val="2AA3DB"/>
                </a:solidFill>
              </a:rPr>
              <a:t>th most used language on the internet</a:t>
            </a:r>
          </a:p>
          <a:p>
            <a:pPr algn="r"/>
            <a:r>
              <a:rPr lang="en-US" sz="2400" b="1" dirty="0">
                <a:solidFill>
                  <a:srgbClr val="2AA3DB"/>
                </a:solidFill>
              </a:rPr>
              <a:t>5</a:t>
            </a:r>
            <a:r>
              <a:rPr lang="en-US" sz="1400" b="1" dirty="0">
                <a:solidFill>
                  <a:srgbClr val="2AA3DB"/>
                </a:solidFill>
              </a:rPr>
              <a:t>th most spoken language in the world</a:t>
            </a:r>
          </a:p>
          <a:p>
            <a:pPr algn="r"/>
            <a:r>
              <a:rPr lang="en-US" sz="2400" b="1" dirty="0">
                <a:solidFill>
                  <a:srgbClr val="2AA3DB"/>
                </a:solidFill>
              </a:rPr>
              <a:t>60%</a:t>
            </a:r>
            <a:r>
              <a:rPr lang="en-US" sz="1400" b="1" dirty="0">
                <a:solidFill>
                  <a:srgbClr val="2AA3DB"/>
                </a:solidFill>
              </a:rPr>
              <a:t> of French speakers are under 30-years-old</a:t>
            </a:r>
          </a:p>
          <a:p>
            <a:pPr algn="r"/>
            <a:r>
              <a:rPr lang="en-US" sz="2400" b="1" dirty="0">
                <a:solidFill>
                  <a:srgbClr val="2AA3DB"/>
                </a:solidFill>
              </a:rPr>
              <a:t>1</a:t>
            </a:r>
            <a:r>
              <a:rPr lang="en-US" sz="1400" b="1" dirty="0">
                <a:solidFill>
                  <a:srgbClr val="2AA3DB"/>
                </a:solidFill>
              </a:rPr>
              <a:t> out of </a:t>
            </a:r>
            <a:r>
              <a:rPr lang="en-US" sz="2400" b="1" dirty="0">
                <a:solidFill>
                  <a:srgbClr val="2AA3DB"/>
                </a:solidFill>
              </a:rPr>
              <a:t>13</a:t>
            </a:r>
            <a:r>
              <a:rPr lang="en-US" sz="1400" b="1" dirty="0">
                <a:solidFill>
                  <a:srgbClr val="2AA3DB"/>
                </a:solidFill>
              </a:rPr>
              <a:t> people will speak French by 2050</a:t>
            </a:r>
          </a:p>
          <a:p>
            <a:pPr algn="r"/>
            <a:r>
              <a:rPr lang="en-US" sz="2400" b="1" dirty="0">
                <a:solidFill>
                  <a:srgbClr val="2AA3DB"/>
                </a:solidFill>
              </a:rPr>
              <a:t>85%</a:t>
            </a:r>
            <a:r>
              <a:rPr lang="en-US" sz="1400" b="1" dirty="0">
                <a:solidFill>
                  <a:srgbClr val="2AA3DB"/>
                </a:solidFill>
              </a:rPr>
              <a:t> of French speakers will live in Africa by 2050</a:t>
            </a:r>
          </a:p>
          <a:p>
            <a:pPr algn="r"/>
            <a:endParaRPr lang="fr-FR" sz="1400" b="1" dirty="0">
              <a:solidFill>
                <a:srgbClr val="2AA3DB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19" y="918729"/>
            <a:ext cx="2875424" cy="149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1781" y="892962"/>
            <a:ext cx="3099555" cy="1169551"/>
          </a:xfrm>
        </p:spPr>
        <p:txBody>
          <a:bodyPr/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</a:pPr>
            <a:r>
              <a:rPr lang="fr-FR" sz="1400" b="0" dirty="0" smtClean="0">
                <a:solidFill>
                  <a:srgbClr val="1D2545"/>
                </a:solidFill>
              </a:rPr>
              <a:t>Délivrés </a:t>
            </a:r>
            <a:r>
              <a:rPr lang="fr-FR" sz="1400" b="0" dirty="0">
                <a:solidFill>
                  <a:srgbClr val="1D2545"/>
                </a:solidFill>
              </a:rPr>
              <a:t>par la Chambre de Commerce et d’Industrie de Paris </a:t>
            </a:r>
            <a:r>
              <a:rPr lang="fr-FR" sz="1400" b="0" dirty="0" smtClean="0">
                <a:solidFill>
                  <a:srgbClr val="1D2545"/>
                </a:solidFill>
              </a:rPr>
              <a:t>Ile-de-France, au service de 670 </a:t>
            </a:r>
            <a:r>
              <a:rPr lang="fr-FR" sz="1400" b="0" dirty="0">
                <a:solidFill>
                  <a:srgbClr val="1D2545"/>
                </a:solidFill>
              </a:rPr>
              <a:t>000 </a:t>
            </a:r>
            <a:r>
              <a:rPr lang="fr-FR" sz="1400" b="0" dirty="0" smtClean="0">
                <a:solidFill>
                  <a:srgbClr val="1D2545"/>
                </a:solidFill>
              </a:rPr>
              <a:t>entreprises, </a:t>
            </a:r>
            <a:r>
              <a:rPr lang="fr-FR" sz="1400" dirty="0">
                <a:solidFill>
                  <a:srgbClr val="1D2545"/>
                </a:solidFill>
              </a:rPr>
              <a:t>leader et pionnier sur ce marché depuis plus de 60 ans</a:t>
            </a:r>
            <a:r>
              <a:rPr lang="fr-FR" sz="1400" dirty="0" smtClean="0">
                <a:solidFill>
                  <a:srgbClr val="1D2545"/>
                </a:solidFill>
              </a:rPr>
              <a:t>.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une expertise </a:t>
            </a:r>
            <a:r>
              <a:rPr lang="fr-FR" sz="1200" dirty="0"/>
              <a:t>en français professionnel / </a:t>
            </a:r>
            <a:r>
              <a:rPr lang="fr-FR" sz="1200" dirty="0" smtClean="0"/>
              <a:t>an expertise On business french</a:t>
            </a:r>
            <a:endParaRPr lang="fr-FR" sz="1200" dirty="0"/>
          </a:p>
        </p:txBody>
      </p:sp>
      <p:sp>
        <p:nvSpPr>
          <p:cNvPr id="13" name="Espace réservé du contenu 6"/>
          <p:cNvSpPr txBox="1">
            <a:spLocks/>
          </p:cNvSpPr>
          <p:nvPr/>
        </p:nvSpPr>
        <p:spPr>
          <a:xfrm>
            <a:off x="613538" y="2626949"/>
            <a:ext cx="8236638" cy="53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4" name="Espace réservé du contenu 6"/>
          <p:cNvSpPr txBox="1">
            <a:spLocks/>
          </p:cNvSpPr>
          <p:nvPr/>
        </p:nvSpPr>
        <p:spPr>
          <a:xfrm>
            <a:off x="613075" y="3628765"/>
            <a:ext cx="8236638" cy="53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8353" y="3189899"/>
            <a:ext cx="3113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400" dirty="0" smtClean="0">
                <a:solidFill>
                  <a:srgbClr val="1D2545"/>
                </a:solidFill>
              </a:rPr>
              <a:t>Conçus selon le Cadre </a:t>
            </a:r>
            <a:r>
              <a:rPr lang="fr-FR" sz="1400" dirty="0">
                <a:solidFill>
                  <a:srgbClr val="1D2545"/>
                </a:solidFill>
              </a:rPr>
              <a:t>Européen Commun de Référence pour les langues du Conseil de l'Europe (CECR) et </a:t>
            </a:r>
            <a:r>
              <a:rPr lang="fr-FR" sz="1400" dirty="0" smtClean="0">
                <a:solidFill>
                  <a:srgbClr val="1D2545"/>
                </a:solidFill>
              </a:rPr>
              <a:t>disponibles </a:t>
            </a:r>
            <a:r>
              <a:rPr lang="fr-FR" sz="1400" dirty="0">
                <a:solidFill>
                  <a:srgbClr val="1D2545"/>
                </a:solidFill>
              </a:rPr>
              <a:t>du </a:t>
            </a:r>
            <a:r>
              <a:rPr lang="fr-FR" sz="1400" b="1" dirty="0">
                <a:solidFill>
                  <a:srgbClr val="1D2545"/>
                </a:solidFill>
              </a:rPr>
              <a:t>niveau A1 à C1</a:t>
            </a:r>
            <a:r>
              <a:rPr lang="fr-FR" sz="1400" dirty="0">
                <a:solidFill>
                  <a:srgbClr val="1D2545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277" y="4152465"/>
            <a:ext cx="3072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kern="0" dirty="0">
                <a:solidFill>
                  <a:srgbClr val="1D2545"/>
                </a:solidFill>
              </a:rPr>
              <a:t>6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D2545"/>
                </a:solidFill>
                <a:effectLst/>
                <a:uLnTx/>
                <a:uFillTx/>
              </a:rPr>
              <a:t> 000 candidats/an, dans plus de 40 pays.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1D2545"/>
              </a:solidFill>
              <a:effectLst/>
              <a:uLnTx/>
              <a:uFillTx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43" y="3191418"/>
            <a:ext cx="1058370" cy="82872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0" y="923687"/>
            <a:ext cx="268027" cy="26802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3" y="3189899"/>
            <a:ext cx="268029" cy="26802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2" y="4165228"/>
            <a:ext cx="282582" cy="28258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5" y="920338"/>
            <a:ext cx="263622" cy="26362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5" y="2171946"/>
            <a:ext cx="290047" cy="2900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5" y="3181301"/>
            <a:ext cx="285223" cy="2852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5207" y="846166"/>
            <a:ext cx="3230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dirty="0">
                <a:solidFill>
                  <a:srgbClr val="1D2545"/>
                </a:solidFill>
              </a:rPr>
              <a:t>A</a:t>
            </a:r>
            <a:r>
              <a:rPr lang="en-US" sz="1400" dirty="0" smtClean="0">
                <a:solidFill>
                  <a:srgbClr val="1D2545"/>
                </a:solidFill>
              </a:rPr>
              <a:t>warded </a:t>
            </a:r>
            <a:r>
              <a:rPr lang="en-US" sz="1400" dirty="0">
                <a:solidFill>
                  <a:srgbClr val="1D2545"/>
                </a:solidFill>
              </a:rPr>
              <a:t>by the Chamber of Commerce and Industry of Paris </a:t>
            </a:r>
            <a:r>
              <a:rPr lang="en-US" sz="1400" dirty="0" smtClean="0">
                <a:solidFill>
                  <a:srgbClr val="1D2545"/>
                </a:solidFill>
              </a:rPr>
              <a:t>Île-de-France, at the service of 670,000 companies, </a:t>
            </a:r>
            <a:r>
              <a:rPr lang="en-US" sz="1400" b="1" dirty="0">
                <a:solidFill>
                  <a:srgbClr val="1D2545"/>
                </a:solidFill>
              </a:rPr>
              <a:t>leader and pioneer in this market for more than 60 </a:t>
            </a:r>
            <a:r>
              <a:rPr lang="en-US" sz="1400" b="1" dirty="0" smtClean="0">
                <a:solidFill>
                  <a:srgbClr val="1D2545"/>
                </a:solidFill>
              </a:rPr>
              <a:t>years.</a:t>
            </a:r>
          </a:p>
          <a:p>
            <a:pPr lvl="0" algn="just"/>
            <a:endParaRPr lang="en-US" sz="1200" b="1" dirty="0">
              <a:solidFill>
                <a:srgbClr val="1D2545"/>
              </a:solidFill>
            </a:endParaRPr>
          </a:p>
          <a:p>
            <a:pPr algn="just"/>
            <a:r>
              <a:rPr lang="en-US" sz="1400" dirty="0" smtClean="0">
                <a:solidFill>
                  <a:srgbClr val="1D2545"/>
                </a:solidFill>
              </a:rPr>
              <a:t>Business French Diplomas value a </a:t>
            </a:r>
            <a:r>
              <a:rPr lang="en-US" sz="1400" b="1" dirty="0" smtClean="0">
                <a:solidFill>
                  <a:srgbClr val="1D2545"/>
                </a:solidFill>
              </a:rPr>
              <a:t>command of French language that emphasizes the capacity to « achieve », </a:t>
            </a:r>
            <a:r>
              <a:rPr lang="en-US" sz="1400" dirty="0" smtClean="0">
                <a:solidFill>
                  <a:srgbClr val="1D2545"/>
                </a:solidFill>
              </a:rPr>
              <a:t>whatever your level is…  </a:t>
            </a:r>
            <a:endParaRPr lang="en-US" sz="1400" b="1" dirty="0" smtClean="0">
              <a:solidFill>
                <a:srgbClr val="1D2545"/>
              </a:solidFill>
            </a:endParaRPr>
          </a:p>
          <a:p>
            <a:pPr algn="just"/>
            <a:endParaRPr lang="en-US" sz="1200" dirty="0" smtClean="0">
              <a:solidFill>
                <a:srgbClr val="1D2545"/>
              </a:solidFill>
            </a:endParaRPr>
          </a:p>
          <a:p>
            <a:pPr lvl="0" algn="just"/>
            <a:r>
              <a:rPr lang="en-US" sz="1400" dirty="0" smtClean="0">
                <a:solidFill>
                  <a:srgbClr val="1D2545"/>
                </a:solidFill>
              </a:rPr>
              <a:t>Designed according to the Common European Framework of Reference for Languages ​​of the Council of Europe (CEFR) from </a:t>
            </a:r>
            <a:r>
              <a:rPr lang="en-US" sz="1400" b="1" dirty="0" smtClean="0">
                <a:solidFill>
                  <a:srgbClr val="1D2545"/>
                </a:solidFill>
              </a:rPr>
              <a:t>level A1 to C1.</a:t>
            </a:r>
          </a:p>
          <a:p>
            <a:pPr lvl="0" algn="just"/>
            <a:endParaRPr lang="en-US" sz="1200" b="1" dirty="0" smtClean="0">
              <a:solidFill>
                <a:srgbClr val="1D2545"/>
              </a:solidFill>
            </a:endParaRPr>
          </a:p>
          <a:p>
            <a:pPr algn="just"/>
            <a:r>
              <a:rPr lang="en-US" sz="1400" b="1" kern="0" dirty="0" smtClean="0">
                <a:solidFill>
                  <a:srgbClr val="1D2545"/>
                </a:solidFill>
              </a:rPr>
              <a:t>6 000 </a:t>
            </a:r>
            <a:r>
              <a:rPr lang="en-US" sz="1400" b="1" dirty="0" smtClean="0">
                <a:solidFill>
                  <a:srgbClr val="1D2545"/>
                </a:solidFill>
              </a:rPr>
              <a:t>Diplomas per year</a:t>
            </a:r>
            <a:r>
              <a:rPr lang="en-US" sz="1400" b="1" kern="0" dirty="0" smtClean="0">
                <a:solidFill>
                  <a:srgbClr val="1D2545"/>
                </a:solidFill>
              </a:rPr>
              <a:t>, in more than 40 countries</a:t>
            </a:r>
            <a:endParaRPr lang="en-US" sz="1400" b="1" dirty="0">
              <a:solidFill>
                <a:srgbClr val="1D2545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8277" y="2149895"/>
            <a:ext cx="3087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1D2545"/>
                </a:solidFill>
              </a:rPr>
              <a:t>Les Diplômes </a:t>
            </a:r>
            <a:r>
              <a:rPr lang="fr-FR" sz="1400" dirty="0">
                <a:solidFill>
                  <a:srgbClr val="1D2545"/>
                </a:solidFill>
              </a:rPr>
              <a:t>de français professionnel </a:t>
            </a:r>
            <a:r>
              <a:rPr lang="fr-FR" sz="1400" dirty="0" smtClean="0">
                <a:solidFill>
                  <a:srgbClr val="1D2545"/>
                </a:solidFill>
              </a:rPr>
              <a:t>valorisent une </a:t>
            </a:r>
            <a:r>
              <a:rPr lang="fr-FR" sz="1400" b="1" dirty="0" smtClean="0">
                <a:solidFill>
                  <a:srgbClr val="1D2545"/>
                </a:solidFill>
              </a:rPr>
              <a:t>maîtrise du français qui permet de « faire » </a:t>
            </a:r>
            <a:r>
              <a:rPr lang="fr-FR" sz="1400" dirty="0" smtClean="0">
                <a:solidFill>
                  <a:srgbClr val="1D2545"/>
                </a:solidFill>
              </a:rPr>
              <a:t>et ce, quelque soit votre niveau en langue… </a:t>
            </a:r>
            <a:endParaRPr lang="fr-FR" sz="1400" dirty="0">
              <a:solidFill>
                <a:srgbClr val="1D2545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6" y="2193966"/>
            <a:ext cx="268027" cy="26802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35" y="4165228"/>
            <a:ext cx="285223" cy="285223"/>
          </a:xfrm>
          <a:prstGeom prst="rect">
            <a:avLst/>
          </a:prstGeom>
        </p:spPr>
      </p:pic>
      <p:pic>
        <p:nvPicPr>
          <p:cNvPr id="1026" name="Picture 2" descr="K:\DRIE\_COMMUN_DRIE\NOS OUTILS DE COMMUNICATION\NOUVEAU logos Certifications\Logo DF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79" y="1364052"/>
            <a:ext cx="1468498" cy="14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4700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un atout professionnel pour tous / </a:t>
            </a:r>
            <a:r>
              <a:rPr lang="en-US" sz="1200" dirty="0"/>
              <a:t>a professional asset for everyone</a:t>
            </a:r>
            <a:endParaRPr lang="fr-FR" sz="1200" dirty="0"/>
          </a:p>
        </p:txBody>
      </p:sp>
      <p:pic>
        <p:nvPicPr>
          <p:cNvPr id="29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914709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" descr="cci_point_carre_bleu_ro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0"/>
          <a:stretch/>
        </p:blipFill>
        <p:spPr bwMode="auto">
          <a:xfrm rot="10800000">
            <a:off x="-1" y="3086842"/>
            <a:ext cx="538714" cy="1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8496" y="2282664"/>
            <a:ext cx="3972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dirty="0" smtClean="0">
                <a:solidFill>
                  <a:srgbClr val="1D2545"/>
                </a:solidFill>
              </a:rPr>
              <a:t>Et </a:t>
            </a:r>
            <a:r>
              <a:rPr lang="fr-FR" sz="1400" b="1" dirty="0">
                <a:solidFill>
                  <a:srgbClr val="1D2545"/>
                </a:solidFill>
              </a:rPr>
              <a:t>cette valorisation est indispensable </a:t>
            </a:r>
            <a:r>
              <a:rPr lang="fr-FR" sz="1400" b="1" dirty="0" smtClean="0">
                <a:solidFill>
                  <a:srgbClr val="1D2545"/>
                </a:solidFill>
              </a:rPr>
              <a:t>pour :</a:t>
            </a:r>
          </a:p>
          <a:p>
            <a:pPr>
              <a:lnSpc>
                <a:spcPct val="100000"/>
              </a:lnSpc>
            </a:pPr>
            <a:endParaRPr lang="fr-FR" sz="1600" b="1" dirty="0">
              <a:solidFill>
                <a:srgbClr val="1D2545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B0F0"/>
                </a:solidFill>
              </a:rPr>
              <a:t>se différencier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D2545"/>
                </a:solidFill>
              </a:rPr>
              <a:t>accéder à la </a:t>
            </a:r>
            <a:r>
              <a:rPr lang="fr-FR" sz="1400" b="1" dirty="0">
                <a:solidFill>
                  <a:srgbClr val="00B0F0"/>
                </a:solidFill>
              </a:rPr>
              <a:t>mobilité internationale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1D2545"/>
                </a:solidFill>
              </a:rPr>
              <a:t>évoluer </a:t>
            </a:r>
            <a:r>
              <a:rPr lang="fr-FR" sz="1400" dirty="0" smtClean="0">
                <a:solidFill>
                  <a:srgbClr val="1D2545"/>
                </a:solidFill>
              </a:rPr>
              <a:t>professionnellement et </a:t>
            </a:r>
            <a:r>
              <a:rPr lang="fr-FR" sz="1400" dirty="0">
                <a:solidFill>
                  <a:srgbClr val="1D2545"/>
                </a:solidFill>
              </a:rPr>
              <a:t>bénéficier de </a:t>
            </a:r>
            <a:r>
              <a:rPr lang="fr-FR" sz="1400" b="1" dirty="0">
                <a:solidFill>
                  <a:srgbClr val="00B0F0"/>
                </a:solidFill>
              </a:rPr>
              <a:t>promotions de </a:t>
            </a:r>
            <a:r>
              <a:rPr lang="fr-FR" sz="1400" b="1" dirty="0" smtClean="0">
                <a:solidFill>
                  <a:srgbClr val="00B0F0"/>
                </a:solidFill>
              </a:rPr>
              <a:t>carrière</a:t>
            </a:r>
          </a:p>
          <a:p>
            <a:pPr marL="457200" indent="-457200">
              <a:lnSpc>
                <a:spcPct val="100000"/>
              </a:lnSpc>
              <a:buClr>
                <a:srgbClr val="0C3C87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B0F0"/>
                </a:solidFill>
              </a:rPr>
              <a:t>renforcer </a:t>
            </a:r>
            <a:r>
              <a:rPr lang="fr-FR" sz="1400" b="1" dirty="0">
                <a:solidFill>
                  <a:srgbClr val="00B0F0"/>
                </a:solidFill>
              </a:rPr>
              <a:t>son employabilité </a:t>
            </a:r>
            <a:r>
              <a:rPr lang="fr-FR" sz="1400" dirty="0" smtClean="0">
                <a:solidFill>
                  <a:srgbClr val="1D2545"/>
                </a:solidFill>
              </a:rPr>
              <a:t>auprès d’entreprises internationales </a:t>
            </a:r>
            <a:r>
              <a:rPr lang="fr-FR" sz="1400" dirty="0">
                <a:solidFill>
                  <a:srgbClr val="1D2545"/>
                </a:solidFill>
              </a:rPr>
              <a:t>ou </a:t>
            </a:r>
            <a:r>
              <a:rPr lang="fr-FR" sz="1400" dirty="0" smtClean="0">
                <a:solidFill>
                  <a:srgbClr val="1D2545"/>
                </a:solidFill>
              </a:rPr>
              <a:t>francophones</a:t>
            </a:r>
            <a:endParaRPr lang="fr-FR" sz="1400" dirty="0">
              <a:solidFill>
                <a:srgbClr val="1D254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8714" y="998521"/>
            <a:ext cx="387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1D2545"/>
                </a:solidFill>
              </a:rPr>
              <a:t>Viser un Diplôme </a:t>
            </a:r>
            <a:r>
              <a:rPr lang="fr-FR" dirty="0">
                <a:solidFill>
                  <a:srgbClr val="1D2545"/>
                </a:solidFill>
              </a:rPr>
              <a:t>de français professionnel c’est garantir </a:t>
            </a:r>
            <a:r>
              <a:rPr lang="fr-FR" b="1" dirty="0" smtClean="0">
                <a:solidFill>
                  <a:srgbClr val="1D2545"/>
                </a:solidFill>
              </a:rPr>
              <a:t>sa capacité à travailler en </a:t>
            </a:r>
            <a:r>
              <a:rPr lang="fr-FR" b="1" dirty="0">
                <a:solidFill>
                  <a:srgbClr val="1D2545"/>
                </a:solidFill>
              </a:rPr>
              <a:t>français dans </a:t>
            </a:r>
            <a:r>
              <a:rPr lang="fr-FR" b="1" dirty="0" smtClean="0">
                <a:solidFill>
                  <a:srgbClr val="1D2545"/>
                </a:solidFill>
              </a:rPr>
              <a:t>son secteur d’activité</a:t>
            </a:r>
            <a:endParaRPr lang="fr-FR" b="1" dirty="0">
              <a:solidFill>
                <a:srgbClr val="1D254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01396" y="1083237"/>
            <a:ext cx="389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D2545"/>
                </a:solidFill>
              </a:rPr>
              <a:t>Aiming for </a:t>
            </a:r>
            <a:r>
              <a:rPr lang="en-US" dirty="0">
                <a:solidFill>
                  <a:srgbClr val="1D2545"/>
                </a:solidFill>
              </a:rPr>
              <a:t>a </a:t>
            </a:r>
            <a:r>
              <a:rPr lang="en-US" dirty="0" smtClean="0">
                <a:solidFill>
                  <a:srgbClr val="1D2545"/>
                </a:solidFill>
              </a:rPr>
              <a:t>Business French Diploma </a:t>
            </a:r>
            <a:r>
              <a:rPr lang="en-US" b="1" dirty="0" smtClean="0">
                <a:solidFill>
                  <a:srgbClr val="1D2545"/>
                </a:solidFill>
              </a:rPr>
              <a:t>adds value to your French skills in your specific economic field</a:t>
            </a:r>
            <a:endParaRPr lang="fr-FR" sz="1600" dirty="0">
              <a:solidFill>
                <a:srgbClr val="1D254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1615" y="2312478"/>
            <a:ext cx="43735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1D2545"/>
                </a:solidFill>
              </a:rPr>
              <a:t>Equipped with your </a:t>
            </a:r>
            <a:r>
              <a:rPr lang="en-US" sz="1400" b="1" dirty="0">
                <a:solidFill>
                  <a:srgbClr val="1D2545"/>
                </a:solidFill>
              </a:rPr>
              <a:t>Business French Diploma you </a:t>
            </a:r>
            <a:r>
              <a:rPr lang="en-US" sz="1400" b="1" dirty="0" smtClean="0">
                <a:solidFill>
                  <a:srgbClr val="1D2545"/>
                </a:solidFill>
              </a:rPr>
              <a:t>can</a:t>
            </a:r>
            <a:r>
              <a:rPr lang="fr-FR" sz="1400" b="1" dirty="0" smtClean="0">
                <a:solidFill>
                  <a:srgbClr val="1D2545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fr-FR" sz="1400" b="1" dirty="0">
              <a:solidFill>
                <a:srgbClr val="1D2545"/>
              </a:solidFill>
            </a:endParaRPr>
          </a:p>
          <a:p>
            <a:pPr marL="457200" indent="-4572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1D2545"/>
                </a:solidFill>
              </a:rPr>
              <a:t>Conquer </a:t>
            </a:r>
            <a:r>
              <a:rPr lang="en-US" sz="1400" b="1" dirty="0" smtClean="0">
                <a:solidFill>
                  <a:srgbClr val="00B0F0"/>
                </a:solidFill>
              </a:rPr>
              <a:t>new markets</a:t>
            </a:r>
          </a:p>
          <a:p>
            <a:pPr marL="457200" indent="-457200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1D2545"/>
                </a:solidFill>
              </a:rPr>
              <a:t>Improve your  </a:t>
            </a:r>
            <a:r>
              <a:rPr lang="en-US" sz="1400" b="1" dirty="0" smtClean="0">
                <a:solidFill>
                  <a:srgbClr val="00B0F0"/>
                </a:solidFill>
              </a:rPr>
              <a:t>international mobility</a:t>
            </a:r>
          </a:p>
          <a:p>
            <a:pPr marL="457200" indent="-457200">
              <a:lnSpc>
                <a:spcPct val="100000"/>
              </a:lnSpc>
              <a:buClr>
                <a:srgbClr val="0C3C87"/>
              </a:buClr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B0F0"/>
                </a:solidFill>
              </a:rPr>
              <a:t>Advance </a:t>
            </a:r>
            <a:r>
              <a:rPr lang="en-US" sz="1400" dirty="0" smtClean="0">
                <a:solidFill>
                  <a:srgbClr val="1D2545"/>
                </a:solidFill>
              </a:rPr>
              <a:t>in your company </a:t>
            </a:r>
          </a:p>
          <a:p>
            <a:pPr marL="457200" indent="-457200">
              <a:lnSpc>
                <a:spcPct val="100000"/>
              </a:lnSpc>
              <a:buClr>
                <a:srgbClr val="0C3C87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1D2545"/>
                </a:solidFill>
              </a:rPr>
              <a:t>Enhance</a:t>
            </a:r>
            <a:r>
              <a:rPr lang="en-US" sz="1400" dirty="0" smtClean="0">
                <a:solidFill>
                  <a:srgbClr val="004379"/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your employability </a:t>
            </a:r>
            <a:r>
              <a:rPr lang="en-US" sz="1400" dirty="0" smtClean="0">
                <a:solidFill>
                  <a:srgbClr val="1D2545"/>
                </a:solidFill>
              </a:rPr>
              <a:t>with international or francophone companies</a:t>
            </a:r>
            <a:endParaRPr lang="en-US" sz="1400" dirty="0">
              <a:solidFill>
                <a:srgbClr val="1D2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3982" y="930853"/>
            <a:ext cx="3801268" cy="120032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1800" b="0" dirty="0">
                <a:solidFill>
                  <a:srgbClr val="1D2545"/>
                </a:solidFill>
              </a:rPr>
              <a:t>Sur </a:t>
            </a:r>
            <a:r>
              <a:rPr lang="fr-FR" sz="1800" b="0" dirty="0" smtClean="0">
                <a:solidFill>
                  <a:srgbClr val="1D2545"/>
                </a:solidFill>
              </a:rPr>
              <a:t>un marché mondial de </a:t>
            </a:r>
            <a:r>
              <a:rPr lang="fr-FR" sz="1800" b="0" dirty="0">
                <a:solidFill>
                  <a:srgbClr val="1D2545"/>
                </a:solidFill>
              </a:rPr>
              <a:t>plus en plus compétitif, le </a:t>
            </a:r>
            <a:r>
              <a:rPr lang="fr-FR" sz="1800" dirty="0">
                <a:solidFill>
                  <a:srgbClr val="1D2545"/>
                </a:solidFill>
              </a:rPr>
              <a:t>français</a:t>
            </a:r>
            <a:r>
              <a:rPr lang="fr-FR" sz="1800" b="0" dirty="0">
                <a:solidFill>
                  <a:srgbClr val="1D2545"/>
                </a:solidFill>
              </a:rPr>
              <a:t> est une </a:t>
            </a:r>
            <a:r>
              <a:rPr lang="fr-FR" sz="1800" dirty="0" smtClean="0">
                <a:solidFill>
                  <a:srgbClr val="1D2545"/>
                </a:solidFill>
              </a:rPr>
              <a:t>force, </a:t>
            </a:r>
            <a:r>
              <a:rPr lang="fr-FR" sz="1800" b="0" dirty="0" smtClean="0">
                <a:solidFill>
                  <a:srgbClr val="1D2545"/>
                </a:solidFill>
              </a:rPr>
              <a:t>il </a:t>
            </a:r>
            <a:r>
              <a:rPr lang="fr-FR" sz="1800" dirty="0" smtClean="0">
                <a:solidFill>
                  <a:srgbClr val="1D2545"/>
                </a:solidFill>
              </a:rPr>
              <a:t>favorise </a:t>
            </a:r>
            <a:r>
              <a:rPr lang="fr-FR" sz="1800" dirty="0">
                <a:solidFill>
                  <a:srgbClr val="1D2545"/>
                </a:solidFill>
              </a:rPr>
              <a:t>le développement d’une entreprise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DB94-8A66-4552-8BCB-F2BBE8CB38CE}" type="datetime4">
              <a:rPr lang="fr-FR" smtClean="0"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Chambre de Commerce et d'Industrie de Région Paris Île-de-France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331526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540000" y="439829"/>
            <a:ext cx="7772400" cy="198225"/>
          </a:xfrm>
        </p:spPr>
        <p:txBody>
          <a:bodyPr/>
          <a:lstStyle/>
          <a:p>
            <a:r>
              <a:rPr lang="fr-FR" dirty="0"/>
              <a:t>UNE réponse aux besoins du marché / </a:t>
            </a:r>
            <a:r>
              <a:rPr lang="en-US" dirty="0"/>
              <a:t>answering the marketplace needs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8333" y="2195285"/>
            <a:ext cx="35142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1D2545"/>
                </a:solidFill>
              </a:rPr>
              <a:t>Quelques exemples concrets :</a:t>
            </a:r>
            <a:endParaRPr lang="fr-FR" sz="1200" dirty="0" smtClean="0">
              <a:solidFill>
                <a:srgbClr val="1D254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Approcher </a:t>
            </a:r>
            <a:r>
              <a:rPr lang="fr-FR" sz="1200" b="1" dirty="0">
                <a:solidFill>
                  <a:srgbClr val="25B2E4"/>
                </a:solidFill>
              </a:rPr>
              <a:t>une entreprise </a:t>
            </a:r>
            <a:r>
              <a:rPr lang="fr-FR" sz="1200" b="1" dirty="0" smtClean="0">
                <a:solidFill>
                  <a:srgbClr val="25B2E4"/>
                </a:solidFill>
              </a:rPr>
              <a:t>francophone </a:t>
            </a:r>
            <a:r>
              <a:rPr lang="fr-FR" sz="1200" dirty="0" smtClean="0">
                <a:solidFill>
                  <a:srgbClr val="1D2545"/>
                </a:solidFill>
              </a:rPr>
              <a:t>selon ses codes culturels et professionnels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 smtClean="0">
                <a:solidFill>
                  <a:srgbClr val="25B2E4"/>
                </a:solidFill>
              </a:rPr>
              <a:t>Elargir un réseau de clients ou de fournisseurs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1D2545"/>
                </a:solidFill>
              </a:rPr>
              <a:t>R</a:t>
            </a:r>
            <a:r>
              <a:rPr lang="fr-FR" sz="1200" dirty="0" smtClean="0">
                <a:solidFill>
                  <a:srgbClr val="1D2545"/>
                </a:solidFill>
              </a:rPr>
              <a:t>épondre </a:t>
            </a:r>
            <a:r>
              <a:rPr lang="fr-FR" sz="1200" dirty="0">
                <a:solidFill>
                  <a:srgbClr val="1D2545"/>
                </a:solidFill>
              </a:rPr>
              <a:t>aux attentes d’un </a:t>
            </a:r>
            <a:r>
              <a:rPr lang="fr-FR" sz="1200" dirty="0" smtClean="0">
                <a:solidFill>
                  <a:srgbClr val="1D2545"/>
                </a:solidFill>
              </a:rPr>
              <a:t>client francophone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25B2E4"/>
                </a:solidFill>
              </a:rPr>
              <a:t>E</a:t>
            </a:r>
            <a:r>
              <a:rPr lang="fr-FR" sz="1200" b="1" dirty="0" smtClean="0">
                <a:solidFill>
                  <a:srgbClr val="25B2E4"/>
                </a:solidFill>
              </a:rPr>
              <a:t>xploiter </a:t>
            </a:r>
            <a:r>
              <a:rPr lang="fr-FR" sz="1200" b="1" dirty="0">
                <a:solidFill>
                  <a:srgbClr val="25B2E4"/>
                </a:solidFill>
              </a:rPr>
              <a:t>des ressources </a:t>
            </a:r>
            <a:r>
              <a:rPr lang="fr-FR" sz="1200" dirty="0">
                <a:solidFill>
                  <a:srgbClr val="1D2545"/>
                </a:solidFill>
              </a:rPr>
              <a:t>disponibles en français </a:t>
            </a:r>
            <a:r>
              <a:rPr lang="fr-FR" sz="1200" dirty="0" smtClean="0">
                <a:solidFill>
                  <a:srgbClr val="1D2545"/>
                </a:solidFill>
              </a:rPr>
              <a:t>pour enrichir une étude de marché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b="1" dirty="0">
                <a:solidFill>
                  <a:srgbClr val="25B2E4"/>
                </a:solidFill>
              </a:rPr>
              <a:t>Faciliter les négociations</a:t>
            </a:r>
            <a:r>
              <a:rPr lang="fr-FR" sz="1200" dirty="0">
                <a:solidFill>
                  <a:srgbClr val="1D2545"/>
                </a:solidFill>
              </a:rPr>
              <a:t>, les partenariats, les contrats, les </a:t>
            </a:r>
            <a:r>
              <a:rPr lang="fr-FR" sz="1200" dirty="0" smtClean="0">
                <a:solidFill>
                  <a:srgbClr val="1D2545"/>
                </a:solidFill>
              </a:rPr>
              <a:t>échanges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rgbClr val="1D2545"/>
                </a:solidFill>
              </a:rPr>
              <a:t>Proposer un </a:t>
            </a:r>
            <a:r>
              <a:rPr lang="fr-FR" sz="1200" b="1" dirty="0">
                <a:solidFill>
                  <a:srgbClr val="25B2E4"/>
                </a:solidFill>
              </a:rPr>
              <a:t>levier de motivation </a:t>
            </a:r>
            <a:r>
              <a:rPr lang="fr-FR" sz="1200" dirty="0">
                <a:solidFill>
                  <a:srgbClr val="1D2545"/>
                </a:solidFill>
              </a:rPr>
              <a:t>et de professionnalisation supplémentaire à ses </a:t>
            </a:r>
            <a:r>
              <a:rPr lang="fr-FR" sz="1200" dirty="0" smtClean="0">
                <a:solidFill>
                  <a:srgbClr val="1D2545"/>
                </a:solidFill>
              </a:rPr>
              <a:t>collaborateurs</a:t>
            </a:r>
            <a:endParaRPr lang="fr-FR" sz="1200" dirty="0">
              <a:solidFill>
                <a:srgbClr val="1D2545"/>
              </a:solidFill>
            </a:endParaRPr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5331120" y="994844"/>
            <a:ext cx="3594335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514337" rtl="0" eaLnBrk="1" latinLnBrk="0" hangingPunct="1">
              <a:lnSpc>
                <a:spcPct val="70000"/>
              </a:lnSpc>
              <a:spcBef>
                <a:spcPts val="563"/>
              </a:spcBef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168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37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06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675" indent="0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b="0" dirty="0" smtClean="0">
                <a:solidFill>
                  <a:srgbClr val="1D2545"/>
                </a:solidFill>
              </a:rPr>
              <a:t>On a more and more competitive market, </a:t>
            </a:r>
            <a:r>
              <a:rPr lang="en-US" sz="1800" dirty="0" smtClean="0">
                <a:solidFill>
                  <a:srgbClr val="1D2545"/>
                </a:solidFill>
              </a:rPr>
              <a:t>French </a:t>
            </a:r>
            <a:r>
              <a:rPr lang="en-US" sz="1800" b="0" dirty="0" smtClean="0">
                <a:solidFill>
                  <a:srgbClr val="1D2545"/>
                </a:solidFill>
              </a:rPr>
              <a:t>language is an </a:t>
            </a:r>
            <a:r>
              <a:rPr lang="en-US" sz="1800" dirty="0" smtClean="0">
                <a:solidFill>
                  <a:srgbClr val="1D2545"/>
                </a:solidFill>
              </a:rPr>
              <a:t>asset, </a:t>
            </a:r>
            <a:r>
              <a:rPr lang="en-US" sz="1800" b="0" dirty="0" smtClean="0">
                <a:solidFill>
                  <a:srgbClr val="1D2545"/>
                </a:solidFill>
              </a:rPr>
              <a:t>it</a:t>
            </a:r>
            <a:r>
              <a:rPr lang="en-US" sz="1800" dirty="0" smtClean="0">
                <a:solidFill>
                  <a:srgbClr val="1D2545"/>
                </a:solidFill>
              </a:rPr>
              <a:t> fosters business development </a:t>
            </a:r>
            <a:r>
              <a:rPr lang="en-US" sz="1800" b="0" dirty="0" smtClean="0">
                <a:solidFill>
                  <a:srgbClr val="1D2545"/>
                </a:solidFill>
              </a:rPr>
              <a:t> </a:t>
            </a:r>
            <a:endParaRPr lang="en-US" sz="1800" b="0" dirty="0">
              <a:solidFill>
                <a:srgbClr val="1D254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31119" y="2118074"/>
            <a:ext cx="3723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D2545"/>
                </a:solidFill>
              </a:rPr>
              <a:t>Here are few practical examples:</a:t>
            </a:r>
          </a:p>
          <a:p>
            <a:endParaRPr lang="en-US" sz="1400" dirty="0">
              <a:solidFill>
                <a:srgbClr val="1D254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1D2545"/>
                </a:solidFill>
              </a:rPr>
              <a:t>Approaching a French-speaking company </a:t>
            </a:r>
            <a:r>
              <a:rPr lang="en-US" sz="1400" dirty="0">
                <a:solidFill>
                  <a:srgbClr val="1D2545"/>
                </a:solidFill>
              </a:rPr>
              <a:t>while following its cultural and professional rules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1D2545"/>
                </a:solidFill>
              </a:rPr>
              <a:t>Increasing the client or supplier network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1D2545"/>
                </a:solidFill>
              </a:rPr>
              <a:t>Responding to a client’s demands </a:t>
            </a:r>
            <a:r>
              <a:rPr lang="en-US" sz="1400" dirty="0">
                <a:solidFill>
                  <a:srgbClr val="1D2545"/>
                </a:solidFill>
              </a:rPr>
              <a:t>in French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1D2545"/>
                </a:solidFill>
              </a:rPr>
              <a:t>Using </a:t>
            </a:r>
            <a:r>
              <a:rPr lang="en-US" sz="1400" dirty="0">
                <a:solidFill>
                  <a:srgbClr val="1D2545"/>
                </a:solidFill>
              </a:rPr>
              <a:t>resources only available in</a:t>
            </a:r>
            <a:r>
              <a:rPr lang="en-US" sz="1400" b="1" dirty="0">
                <a:solidFill>
                  <a:srgbClr val="1D2545"/>
                </a:solidFill>
              </a:rPr>
              <a:t> </a:t>
            </a:r>
            <a:r>
              <a:rPr lang="en-US" sz="1400" dirty="0">
                <a:solidFill>
                  <a:srgbClr val="1D2545"/>
                </a:solidFill>
              </a:rPr>
              <a:t>French to improve a market study</a:t>
            </a: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92" y="930854"/>
            <a:ext cx="980191" cy="10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ib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86" y="2284811"/>
            <a:ext cx="1028986" cy="54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00" y="3364836"/>
            <a:ext cx="853574" cy="853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32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Utilisés par les meilleures universités/ </a:t>
            </a:r>
            <a:r>
              <a:rPr lang="en-US" sz="1200" dirty="0" smtClean="0"/>
              <a:t>used by the best universities</a:t>
            </a:r>
            <a:endParaRPr lang="en-US" sz="1200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403947" y="1002095"/>
            <a:ext cx="7733749" cy="1055161"/>
          </a:xfrm>
        </p:spPr>
        <p:txBody>
          <a:bodyPr/>
          <a:lstStyle/>
          <a:p>
            <a:pPr>
              <a:lnSpc>
                <a:spcPts val="1000"/>
              </a:lnSpc>
            </a:pPr>
            <a:r>
              <a:rPr lang="fr-FR" sz="1400" b="0" dirty="0" smtClean="0">
                <a:solidFill>
                  <a:srgbClr val="1D2545"/>
                </a:solidFill>
              </a:rPr>
              <a:t>Les </a:t>
            </a:r>
            <a:r>
              <a:rPr lang="fr-FR" sz="1400" b="0" dirty="0">
                <a:solidFill>
                  <a:srgbClr val="1D2545"/>
                </a:solidFill>
              </a:rPr>
              <a:t>Diplômes de français professionnel sont reconnus et utilisés par </a:t>
            </a:r>
            <a:r>
              <a:rPr lang="fr-FR" sz="1400" b="0" dirty="0" smtClean="0">
                <a:solidFill>
                  <a:srgbClr val="1D2545"/>
                </a:solidFill>
              </a:rPr>
              <a:t>des </a:t>
            </a:r>
            <a:r>
              <a:rPr lang="fr-FR" sz="1400" b="0" dirty="0">
                <a:solidFill>
                  <a:srgbClr val="1D2545"/>
                </a:solidFill>
              </a:rPr>
              <a:t>universités prestigieuses </a:t>
            </a:r>
            <a:r>
              <a:rPr lang="fr-FR" sz="1400" b="0" dirty="0" smtClean="0">
                <a:solidFill>
                  <a:srgbClr val="1D2545"/>
                </a:solidFill>
              </a:rPr>
              <a:t>:</a:t>
            </a:r>
          </a:p>
          <a:p>
            <a:pPr algn="r">
              <a:lnSpc>
                <a:spcPts val="1000"/>
              </a:lnSpc>
            </a:pPr>
            <a:r>
              <a:rPr lang="en-US" sz="1400" b="0" dirty="0">
                <a:solidFill>
                  <a:srgbClr val="1D2545"/>
                </a:solidFill>
              </a:rPr>
              <a:t>Business French Diplomas are recognized and used by many prestigious universities</a:t>
            </a:r>
            <a:r>
              <a:rPr lang="en-US" sz="1400" b="0" dirty="0" smtClean="0">
                <a:solidFill>
                  <a:srgbClr val="1D2545"/>
                </a:solidFill>
              </a:rPr>
              <a:t>:</a:t>
            </a:r>
            <a:endParaRPr lang="fr-FR" sz="1400" b="0" dirty="0" smtClean="0">
              <a:solidFill>
                <a:srgbClr val="1D2545"/>
              </a:solidFill>
            </a:endParaRPr>
          </a:p>
          <a:p>
            <a:pPr>
              <a:lnSpc>
                <a:spcPct val="100000"/>
              </a:lnSpc>
            </a:pPr>
            <a:endParaRPr lang="fr-FR" sz="100" dirty="0">
              <a:solidFill>
                <a:srgbClr val="1D2545"/>
              </a:solidFill>
            </a:endParaRPr>
          </a:p>
          <a:p>
            <a:pPr lvl="1" algn="ctr">
              <a:buClr>
                <a:srgbClr val="2AA3DB"/>
              </a:buClr>
            </a:pPr>
            <a:r>
              <a:rPr lang="fr-FR" sz="1200" dirty="0" smtClean="0">
                <a:solidFill>
                  <a:srgbClr val="2AA3DB"/>
                </a:solidFill>
              </a:rPr>
              <a:t>HEC Paris, l’Université des Langues et Cultures de Pékin, l’Université Commerciale Luigi Bocconi, l’Ecole </a:t>
            </a:r>
            <a:r>
              <a:rPr lang="fr-FR" sz="1200" dirty="0">
                <a:solidFill>
                  <a:srgbClr val="2AA3DB"/>
                </a:solidFill>
              </a:rPr>
              <a:t>Hôtelière de </a:t>
            </a:r>
            <a:r>
              <a:rPr lang="fr-FR" sz="1200" dirty="0" smtClean="0">
                <a:solidFill>
                  <a:srgbClr val="2AA3DB"/>
                </a:solidFill>
              </a:rPr>
              <a:t>Lausanne, l’Académie diplomatique de Vienne,  l’Université de Liège, Kings College London, Budapest International Business School, Duke University, Fondation Robert de Sorbon, MGIMO (Moscou), l’Université de Bologne…</a:t>
            </a:r>
            <a:endParaRPr lang="fr-FR" sz="1200" dirty="0">
              <a:solidFill>
                <a:srgbClr val="2AA3DB"/>
              </a:solidFill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79" y="2879763"/>
            <a:ext cx="108000" cy="15830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806" y="2874773"/>
            <a:ext cx="108000" cy="1583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2202" y="2762524"/>
            <a:ext cx="3692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1D2545"/>
                </a:solidFill>
              </a:rPr>
              <a:t>Les Diplômes de français professionnel sont utilisés par la </a:t>
            </a:r>
            <a:r>
              <a:rPr lang="fr-FR" sz="1400" b="1" dirty="0">
                <a:solidFill>
                  <a:srgbClr val="1D2545"/>
                </a:solidFill>
              </a:rPr>
              <a:t>CEMS</a:t>
            </a:r>
            <a:r>
              <a:rPr lang="fr-FR" sz="1400" dirty="0">
                <a:solidFill>
                  <a:srgbClr val="1D2545"/>
                </a:solidFill>
              </a:rPr>
              <a:t> (</a:t>
            </a:r>
            <a:r>
              <a:rPr lang="en-US" sz="1400" b="1" dirty="0">
                <a:solidFill>
                  <a:srgbClr val="1D2545"/>
                </a:solidFill>
              </a:rPr>
              <a:t>The global alliance in management education</a:t>
            </a:r>
            <a:r>
              <a:rPr lang="en-US" sz="1400" dirty="0">
                <a:solidFill>
                  <a:srgbClr val="1D2545"/>
                </a:solidFill>
              </a:rPr>
              <a:t>) pour la validation des niveaux de langue de leurs </a:t>
            </a:r>
            <a:r>
              <a:rPr lang="en-US" sz="1400" dirty="0" smtClean="0">
                <a:solidFill>
                  <a:srgbClr val="1D2545"/>
                </a:solidFill>
              </a:rPr>
              <a:t>étudiants</a:t>
            </a:r>
          </a:p>
          <a:p>
            <a:pPr algn="just"/>
            <a:endParaRPr lang="en-US" sz="1400" dirty="0">
              <a:solidFill>
                <a:srgbClr val="0C3C87"/>
              </a:solidFill>
            </a:endParaRPr>
          </a:p>
          <a:p>
            <a:pPr algn="just"/>
            <a:r>
              <a:rPr lang="fr-FR" sz="1400" dirty="0">
                <a:solidFill>
                  <a:srgbClr val="2AA3DB"/>
                </a:solidFill>
              </a:rPr>
              <a:t>Aux Etats-Unis, + de 30 Universités ont intégré les DFP dans leur cursus (près de 1000 candidats par an)</a:t>
            </a:r>
          </a:p>
          <a:p>
            <a:pPr algn="just"/>
            <a:endParaRPr lang="fr-FR" sz="1400" dirty="0">
              <a:solidFill>
                <a:srgbClr val="0C3C87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61106" y="2774991"/>
            <a:ext cx="3791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1D2545"/>
                </a:solidFill>
              </a:rPr>
              <a:t>Business French Diploma are used by the </a:t>
            </a:r>
            <a:r>
              <a:rPr lang="en-US" sz="1400" b="1" dirty="0" smtClean="0">
                <a:solidFill>
                  <a:srgbClr val="1D2545"/>
                </a:solidFill>
              </a:rPr>
              <a:t>CEMS</a:t>
            </a:r>
            <a:r>
              <a:rPr lang="en-US" sz="1400" dirty="0" smtClean="0">
                <a:solidFill>
                  <a:srgbClr val="1D2545"/>
                </a:solidFill>
              </a:rPr>
              <a:t> (</a:t>
            </a:r>
            <a:r>
              <a:rPr lang="en-US" sz="1400" b="1" dirty="0" smtClean="0">
                <a:solidFill>
                  <a:srgbClr val="1D2545"/>
                </a:solidFill>
              </a:rPr>
              <a:t>The global alliance in management education</a:t>
            </a:r>
            <a:r>
              <a:rPr lang="en-US" sz="1400" dirty="0" smtClean="0">
                <a:solidFill>
                  <a:srgbClr val="1D2545"/>
                </a:solidFill>
              </a:rPr>
              <a:t>) to validate their students’ language level</a:t>
            </a:r>
          </a:p>
          <a:p>
            <a:pPr algn="just"/>
            <a:endParaRPr lang="en-US" sz="1400" dirty="0" smtClean="0">
              <a:solidFill>
                <a:srgbClr val="0C3C87"/>
              </a:solidFill>
            </a:endParaRPr>
          </a:p>
          <a:p>
            <a:pPr algn="just"/>
            <a:endParaRPr lang="en-US" sz="1400" dirty="0" smtClean="0">
              <a:solidFill>
                <a:srgbClr val="0C3C87"/>
              </a:solidFill>
            </a:endParaRPr>
          </a:p>
          <a:p>
            <a:pPr algn="just"/>
            <a:r>
              <a:rPr lang="en-US" sz="1400" dirty="0" smtClean="0">
                <a:solidFill>
                  <a:srgbClr val="2AA3DB"/>
                </a:solidFill>
              </a:rPr>
              <a:t>In the United-States, more than 30 Universities integrated the Business French Diplomas in their curriculum (close to 1000 candidates per year)</a:t>
            </a:r>
          </a:p>
          <a:p>
            <a:endParaRPr lang="fr-FR" sz="1400" dirty="0">
              <a:solidFill>
                <a:srgbClr val="0C3C87"/>
              </a:solidFill>
            </a:endParaRP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61" y="3914591"/>
            <a:ext cx="108000" cy="1583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06" y="3900581"/>
            <a:ext cx="108000" cy="158301"/>
          </a:xfrm>
          <a:prstGeom prst="rect">
            <a:avLst/>
          </a:prstGeom>
        </p:spPr>
      </p:pic>
      <p:pic>
        <p:nvPicPr>
          <p:cNvPr id="2050" name="Picture 2" descr="Résultat de recherche d'images pour &quot;hec pari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9107"/>
            <a:ext cx="561846" cy="2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mgim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062461"/>
            <a:ext cx="618068" cy="5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AutoShape 10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AutoShape 12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41" y="1865209"/>
            <a:ext cx="613651" cy="4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Résultat de recherche d'images pour &quot;duke university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70" y="1001218"/>
            <a:ext cx="635778" cy="6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7" descr="Résultat de recherche d'images pour &quot;Università Commerciale Luigi Boccon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07" y="2128546"/>
            <a:ext cx="539690" cy="52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Ã©sultat de recherche d'images pour &quot;BLCU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1" y="1806727"/>
            <a:ext cx="773448" cy="5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02D5-E9C4-4B4E-86DE-46B1DE8E865F}" type="datetime4">
              <a:rPr lang="fr-FR" smtClean="0"/>
              <a:pPr/>
              <a:t>25 septembre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Chambre de commerce et d‘industrie de région Paris Île-de-France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A3B-E283-410D-A3B2-CCEC0B49411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>
          <a:xfrm>
            <a:off x="540000" y="162000"/>
            <a:ext cx="3540176" cy="193027"/>
          </a:xfrm>
        </p:spPr>
        <p:txBody>
          <a:bodyPr/>
          <a:lstStyle/>
          <a:p>
            <a:r>
              <a:rPr lang="fr-FR" dirty="0"/>
              <a:t>Les diplômes de français professionnel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7"/>
          </p:nvPr>
        </p:nvSpPr>
        <p:spPr>
          <a:xfrm>
            <a:off x="540000" y="453679"/>
            <a:ext cx="7772400" cy="184375"/>
          </a:xfrm>
        </p:spPr>
        <p:txBody>
          <a:bodyPr/>
          <a:lstStyle/>
          <a:p>
            <a:r>
              <a:rPr lang="fr-FR" sz="1200" dirty="0" smtClean="0"/>
              <a:t>Utilisés par les meilleures universités/ </a:t>
            </a:r>
            <a:r>
              <a:rPr lang="fr-FR" sz="1200" dirty="0" err="1" smtClean="0"/>
              <a:t>used</a:t>
            </a:r>
            <a:r>
              <a:rPr lang="fr-FR" sz="1200" dirty="0" smtClean="0"/>
              <a:t> by the best </a:t>
            </a:r>
            <a:r>
              <a:rPr lang="fr-FR" sz="1200" dirty="0" err="1" smtClean="0"/>
              <a:t>universities</a:t>
            </a:r>
            <a:endParaRPr lang="fr-FR" sz="1200" dirty="0"/>
          </a:p>
        </p:txBody>
      </p:sp>
      <p:sp>
        <p:nvSpPr>
          <p:cNvPr id="9" name="AutoShape 8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2" descr="Résultat de recherche d'images pour &quot;king's college london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7" descr="Résultat de recherche d'images pour &quot;Università Commerciale Luigi Boccon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879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K:\DRIE\MARKETING&amp;COMMERCIAL\2_COMMUNICATION\5_OUTILS DE COM\5_INFOGRAPHIES\Infographie Universités\Carte-Reconnaissance-TEF-DFP_Version Fin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2" y="7936"/>
            <a:ext cx="7260835" cy="51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CCI IDF orange">
  <a:themeElements>
    <a:clrScheme name="CCI ParisIDF">
      <a:dk1>
        <a:sysClr val="windowText" lastClr="000000"/>
      </a:dk1>
      <a:lt1>
        <a:sysClr val="window" lastClr="FFFFFF"/>
      </a:lt1>
      <a:dk2>
        <a:srgbClr val="1D2545"/>
      </a:dk2>
      <a:lt2>
        <a:srgbClr val="25B2E4"/>
      </a:lt2>
      <a:accent1>
        <a:srgbClr val="004379"/>
      </a:accent1>
      <a:accent2>
        <a:srgbClr val="E50043"/>
      </a:accent2>
      <a:accent3>
        <a:srgbClr val="00B050"/>
      </a:accent3>
      <a:accent4>
        <a:srgbClr val="EA7A00"/>
      </a:accent4>
      <a:accent5>
        <a:srgbClr val="2F5B7E"/>
      </a:accent5>
      <a:accent6>
        <a:srgbClr val="2A8EC1"/>
      </a:accent6>
      <a:hlink>
        <a:srgbClr val="A5A5A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2178</Words>
  <Application>Microsoft Office PowerPoint</Application>
  <PresentationFormat>Affichage à l'écran (16:9)</PresentationFormat>
  <Paragraphs>391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THEME CCI IDF orange</vt:lpstr>
      <vt:lpstr>DIPLÔMES DE FRANCAIS PROFESSIONNEL Business French Diplomas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TOUT SAVOIR SUR LES DIPLOMES DE FRANCAIS PROFESSIONNEL 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Tiercelin</dc:creator>
  <cp:lastModifiedBy>PEMBELE-KANDI Laetitia</cp:lastModifiedBy>
  <cp:revision>318</cp:revision>
  <cp:lastPrinted>2018-04-17T14:29:53Z</cp:lastPrinted>
  <dcterms:created xsi:type="dcterms:W3CDTF">2015-12-18T17:36:22Z</dcterms:created>
  <dcterms:modified xsi:type="dcterms:W3CDTF">2018-09-25T11:16:04Z</dcterms:modified>
</cp:coreProperties>
</file>